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92" r:id="rId12"/>
    <p:sldId id="268" r:id="rId13"/>
    <p:sldId id="269" r:id="rId14"/>
    <p:sldId id="270" r:id="rId15"/>
    <p:sldId id="271" r:id="rId16"/>
    <p:sldId id="278" r:id="rId17"/>
    <p:sldId id="279" r:id="rId18"/>
    <p:sldId id="280" r:id="rId19"/>
    <p:sldId id="272" r:id="rId20"/>
    <p:sldId id="273" r:id="rId21"/>
    <p:sldId id="274" r:id="rId22"/>
    <p:sldId id="275" r:id="rId23"/>
    <p:sldId id="282" r:id="rId24"/>
    <p:sldId id="276" r:id="rId25"/>
    <p:sldId id="277" r:id="rId26"/>
    <p:sldId id="283" r:id="rId27"/>
    <p:sldId id="281" r:id="rId28"/>
    <p:sldId id="284" r:id="rId29"/>
    <p:sldId id="285" r:id="rId30"/>
    <p:sldId id="287" r:id="rId31"/>
    <p:sldId id="289" r:id="rId32"/>
    <p:sldId id="290" r:id="rId3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8" d="100"/>
          <a:sy n="88" d="100"/>
        </p:scale>
        <p:origin x="-360" y="-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54F4434-6B3A-4D04-987E-8BC34C6BDC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69FF382F-550A-40DD-B489-516A3BA9E3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3E566BB-DBFC-4126-ACD7-C3FE4FB52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4A5B2-6040-40B1-8DCD-054A41878EEC}" type="datetimeFigureOut">
              <a:rPr lang="ru-RU" smtClean="0"/>
              <a:pPr/>
              <a:t>01.09.2023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CC19572-BB55-439A-8A6A-A6AC93A3D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BFE6D67-9142-43FC-9379-24C8762A8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7CDC1-E871-4D77-8B22-C6454B8850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83545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CC271ED-2F53-4517-B7AF-B5C83A93F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01D582A-9282-49C4-AC54-C939FE0531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DFB1320-2997-4026-A48D-E3FA8D878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4A5B2-6040-40B1-8DCD-054A41878EEC}" type="datetimeFigureOut">
              <a:rPr lang="ru-RU" smtClean="0"/>
              <a:pPr/>
              <a:t>01.09.2023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F90AF5C-6E55-4C0C-993E-28631BE2B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D994C66-58F4-4CF7-8287-544F281C6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7CDC1-E871-4D77-8B22-C6454B8850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98045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00A0CA7-8E7C-4546-8BBD-2D57627F91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2592B45-D406-4982-90E1-ED2EF57729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21EB15A-2ED4-462F-BC18-68ADBD1D6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4A5B2-6040-40B1-8DCD-054A41878EEC}" type="datetimeFigureOut">
              <a:rPr lang="ru-RU" smtClean="0"/>
              <a:pPr/>
              <a:t>01.09.2023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CFC1367-2D78-4D40-8633-EEA127279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E271423-EED0-4DD2-B8F8-6B8B0ACCE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7CDC1-E871-4D77-8B22-C6454B8850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90084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1C0EDEE-486D-4595-89DD-CBAA9FAF6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9DB6E1F-DD06-46BF-B3F8-A9B35F8541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536D5CDB-BE62-451B-B8F4-921AD5C202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443182FE-61FB-477B-BC54-3A77CD0E24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4A5B2-6040-40B1-8DCD-054A41878EEC}" type="datetimeFigureOut">
              <a:rPr lang="ru-RU" smtClean="0"/>
              <a:pPr/>
              <a:t>01.09.2023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A2902BE9-F377-48F6-B555-CC5E7BA22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6677ABF7-71A7-4FF8-B52B-3D03A8DFF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7CDC1-E871-4D77-8B22-C6454B8850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57452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5AB2C43-530A-4F93-BD04-78808B2030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5D81966-69E1-4DB9-9CA3-F78F6C6BE1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85FD12FF-0523-41F7-8A12-A027B50422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CCD0BF2B-217D-4B4E-88C0-C494F2F529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7CA83D4E-3B82-407E-ABF1-682B2F65A2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D6682743-D597-4020-8CEC-0CC2951B6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4A5B2-6040-40B1-8DCD-054A41878EEC}" type="datetimeFigureOut">
              <a:rPr lang="ru-RU" smtClean="0"/>
              <a:pPr/>
              <a:t>01.09.2023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3A64D75B-AD7D-478C-A019-CE5ACF3FC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05BDE6B6-D735-4E03-BD74-36890DAC7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7CDC1-E871-4D77-8B22-C6454B8850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43134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6747EA4-527B-4FA2-A67B-1ED78FC6A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E6EEA582-A6DD-4500-8492-4C29374A1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4A5B2-6040-40B1-8DCD-054A41878EEC}" type="datetimeFigureOut">
              <a:rPr lang="ru-RU" smtClean="0"/>
              <a:pPr/>
              <a:t>01.09.2023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4EFD5B77-14C9-4837-A470-79A0EF462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EF9713DB-021A-42BE-A80B-1096DFC7D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7CDC1-E871-4D77-8B22-C6454B8850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03247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B92FC393-56B2-4B26-BE6E-BDDF6FBBA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4A5B2-6040-40B1-8DCD-054A41878EEC}" type="datetimeFigureOut">
              <a:rPr lang="ru-RU" smtClean="0"/>
              <a:pPr/>
              <a:t>01.09.2023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4BF25C5C-49A7-43CA-8EA1-E862D48BF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C1D3AB49-A6B9-4CCA-B34E-DFA8BDA26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7CDC1-E871-4D77-8B22-C6454B8850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69825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EFB10DE-50F4-49FE-BA19-71CE0E9F6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33D041D-95E9-4464-B559-D0D13E0D1B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1CF9D12C-DAC5-462A-AC45-412E69F195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9AA7DEC4-32D6-4DB8-A56C-89CB30562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4A5B2-6040-40B1-8DCD-054A41878EEC}" type="datetimeFigureOut">
              <a:rPr lang="ru-RU" smtClean="0"/>
              <a:pPr/>
              <a:t>01.09.2023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90D72ACD-5D0C-44B4-9FE7-FA09EAAE0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0351627D-5675-499F-AB1F-9CA2CB306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7CDC1-E871-4D77-8B22-C6454B8850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51556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1101189-3526-4B53-8173-CE9BA44688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6ECCE5E5-F0CE-4F9B-B565-F6455346C6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E166D327-BC35-49B9-8567-9BE94F712C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0FAB04B7-50B1-44FB-9C38-005B523CF9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4A5B2-6040-40B1-8DCD-054A41878EEC}" type="datetimeFigureOut">
              <a:rPr lang="ru-RU" smtClean="0"/>
              <a:pPr/>
              <a:t>01.09.2023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E6E1A711-F042-4149-84BE-643F8747D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A93ABFA5-DCE8-4EDC-BF8B-B181DBAA2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7CDC1-E871-4D77-8B22-C6454B8850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21136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BCDF640-2E2B-4F8D-879E-7A5001A9E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464E6797-9BBB-4E64-8C76-0D79F9A118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D5699E9-55B2-4547-98E5-201C5B28D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4A5B2-6040-40B1-8DCD-054A41878EEC}" type="datetimeFigureOut">
              <a:rPr lang="ru-RU" smtClean="0"/>
              <a:pPr/>
              <a:t>01.09.2023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AEECE8A-A3B1-44D1-B2DE-40A1BF864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3FFFB0A-8937-4526-8E61-3F455FB34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7CDC1-E871-4D77-8B22-C6454B8850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23073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D9B1683A-ADCD-4134-9C0D-879FC14274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C8ED5FB1-1F8F-4F0C-96B7-829FE1372C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CE374D9-C6E0-44F2-86BE-DBF0973C6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4A5B2-6040-40B1-8DCD-054A41878EEC}" type="datetimeFigureOut">
              <a:rPr lang="ru-RU" smtClean="0"/>
              <a:pPr/>
              <a:t>01.09.2023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2C01C35-49A9-4034-8B7A-B6F37FA17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462A2BB-5BAB-49B1-8554-C5BCF5874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7CDC1-E871-4D77-8B22-C6454B8850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34685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E03DF5C-2410-488E-9C7E-BA3BA9268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0410325-0DB2-4D56-ABD7-C88F1B666D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8336B82-0FBE-408B-9710-608E19E7BC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74A5B2-6040-40B1-8DCD-054A41878EEC}" type="datetimeFigureOut">
              <a:rPr lang="ru-RU" smtClean="0"/>
              <a:pPr/>
              <a:t>01.09.2023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801A2CF-B6EF-4B58-9C47-5B2F3EA428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1FFF696-AC30-41AE-9C5D-02386C6A10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47CDC1-E871-4D77-8B22-C6454B8850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94500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consultantplus://offline/ref=C3C405ED62FAF81C7B378AC28847FDD670A1E256E44C3FDAB75DD6F90A8CF9733651CE0480013A9CEE5832C9DDF289FAC04543B0C54D8E3Bg020H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consultantplus://offline/ref=96970087B76205DE894C35CA90A6B95C3FFCD0AE2AC19F96FBCC7D88CAD9268182B060BF07E34D20B1633AF3D030D05FC7E17F891421F229v452H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1A331DB-34C3-44AA-B77B-05124D78CC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3442" y="268738"/>
            <a:ext cx="9240819" cy="2159598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Иммунизация детей</a:t>
            </a:r>
            <a:endParaRPr lang="ru-RU" sz="40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71C9345F-3D60-4998-AAEA-F46E4C3189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68528" y="4464425"/>
            <a:ext cx="5529430" cy="2269862"/>
          </a:xfrm>
        </p:spPr>
        <p:txBody>
          <a:bodyPr>
            <a:noAutofit/>
          </a:bodyPr>
          <a:lstStyle/>
          <a:p>
            <a:pPr algn="r"/>
            <a:r>
              <a:rPr lang="ru-RU" sz="3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</a:p>
          <a:p>
            <a:pPr algn="r"/>
            <a:endParaRPr lang="ru-RU" sz="32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r"/>
            <a:endParaRPr lang="ru-RU" sz="32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r"/>
            <a:endParaRPr lang="ru-RU" sz="32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xmlns="" id="{DD032A4E-EA76-40FC-A866-2572914A20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44650" y="3503186"/>
            <a:ext cx="5233146" cy="3139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23383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7AC7EB55-B1BE-4E68-BB43-8D8A59F23495}"/>
              </a:ext>
            </a:extLst>
          </p:cNvPr>
          <p:cNvSpPr/>
          <p:nvPr/>
        </p:nvSpPr>
        <p:spPr>
          <a:xfrm>
            <a:off x="107577" y="107576"/>
            <a:ext cx="1198401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Times New Roman" panose="02020603050405020304" pitchFamily="18" charset="0"/>
              </a:rPr>
              <a:t>«Национальный календарь профилактических прививок и календарь прививок по эпидемическим показаниям»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A7CE6CB0-B624-47B5-9E42-612426609E2A}"/>
              </a:ext>
            </a:extLst>
          </p:cNvPr>
          <p:cNvSpPr/>
          <p:nvPr/>
        </p:nvSpPr>
        <p:spPr>
          <a:xfrm>
            <a:off x="4485938" y="1290917"/>
            <a:ext cx="7261413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Сроки и объем проведения профилактических</a:t>
            </a:r>
          </a:p>
          <a:p>
            <a:pPr algn="ctr"/>
            <a:r>
              <a:rPr lang="ru-RU" alt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прививок определены Приказом </a:t>
            </a:r>
          </a:p>
          <a:p>
            <a:pPr algn="ctr"/>
            <a:r>
              <a:rPr lang="ru-RU" alt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Минздрава РФ от </a:t>
            </a:r>
            <a:r>
              <a:rPr lang="ru-RU" altLang="ru-RU" sz="2600" b="1" dirty="0" smtClean="0">
                <a:latin typeface="Times New Roman" panose="02020603050405020304" pitchFamily="18" charset="0"/>
              </a:rPr>
              <a:t>6 декабря 2021года </a:t>
            </a:r>
            <a:r>
              <a:rPr lang="ru-RU" altLang="ru-RU" sz="2600" b="1" dirty="0">
                <a:latin typeface="Times New Roman" panose="02020603050405020304" pitchFamily="18" charset="0"/>
              </a:rPr>
              <a:t>№ </a:t>
            </a:r>
            <a:r>
              <a:rPr lang="ru-RU" altLang="ru-RU" sz="2600" b="1" dirty="0" smtClean="0">
                <a:latin typeface="Times New Roman" panose="02020603050405020304" pitchFamily="18" charset="0"/>
              </a:rPr>
              <a:t>1122н</a:t>
            </a:r>
            <a:endParaRPr lang="ru-RU" altLang="ru-RU" sz="2600" b="1" dirty="0">
              <a:latin typeface="Times New Roman" panose="02020603050405020304" pitchFamily="18" charset="0"/>
            </a:endParaRPr>
          </a:p>
        </p:txBody>
      </p:sp>
      <p:pic>
        <p:nvPicPr>
          <p:cNvPr id="1026" name="Picture 2" descr="C:\Users\Irina\Desktop\0000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939" y="1504531"/>
            <a:ext cx="3346091" cy="4731582"/>
          </a:xfrm>
          <a:prstGeom prst="rect">
            <a:avLst/>
          </a:prstGeom>
          <a:noFill/>
        </p:spPr>
      </p:pic>
      <p:pic>
        <p:nvPicPr>
          <p:cNvPr id="1027" name="Picture 3" descr="C:\Users\Irina\Desktop\nacionalniy_kalendar_profilakticheskih_privivok_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7275" y="2505554"/>
            <a:ext cx="7057846" cy="38344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2136318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93C54983-B402-4F80-AAEB-10C948181891}"/>
              </a:ext>
            </a:extLst>
          </p:cNvPr>
          <p:cNvSpPr/>
          <p:nvPr/>
        </p:nvSpPr>
        <p:spPr>
          <a:xfrm>
            <a:off x="129092" y="129092"/>
            <a:ext cx="1195174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Times New Roman" panose="02020603050405020304" pitchFamily="18" charset="0"/>
              </a:rPr>
              <a:t>«Национальный календарь профилактических прививок и календарь прививок по эпидемическим показаниям»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xmlns="" id="{B7305A89-CE2F-409D-B927-ACC9F8771B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37313034"/>
              </p:ext>
            </p:extLst>
          </p:nvPr>
        </p:nvGraphicFramePr>
        <p:xfrm>
          <a:off x="333487" y="1215614"/>
          <a:ext cx="11564471" cy="5443014"/>
        </p:xfrm>
        <a:graphic>
          <a:graphicData uri="http://schemas.openxmlformats.org/drawingml/2006/table">
            <a:tbl>
              <a:tblPr/>
              <a:tblGrid>
                <a:gridCol w="3427873">
                  <a:extLst>
                    <a:ext uri="{9D8B030D-6E8A-4147-A177-3AD203B41FA5}">
                      <a16:colId xmlns:a16="http://schemas.microsoft.com/office/drawing/2014/main" xmlns="" val="3021045523"/>
                    </a:ext>
                  </a:extLst>
                </a:gridCol>
                <a:gridCol w="8136598">
                  <a:extLst>
                    <a:ext uri="{9D8B030D-6E8A-4147-A177-3AD203B41FA5}">
                      <a16:colId xmlns:a16="http://schemas.microsoft.com/office/drawing/2014/main" xmlns="" val="2358097353"/>
                    </a:ext>
                  </a:extLst>
                </a:gridCol>
              </a:tblGrid>
              <a:tr h="90399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Категории и возраст граждан, подлежащих обязательной вакцинации </a:t>
                      </a:r>
                      <a:endParaRPr kumimoji="0" lang="ru-RU" alt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Arial" pitchFamily="34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Наименование профилактической прививки </a:t>
                      </a:r>
                      <a:endParaRPr kumimoji="0" lang="ru-RU" alt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07967094"/>
                  </a:ext>
                </a:extLst>
              </a:tr>
              <a:tr h="64032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Новорожденные в первые 24 часа жизни </a:t>
                      </a:r>
                      <a:endParaRPr kumimoji="0" lang="ru-RU" alt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pitchFamily="34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Первая вакцинация против вирусного гепатита </a:t>
                      </a: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endParaRPr kumimoji="0" lang="ru-RU" alt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62275870"/>
                  </a:ext>
                </a:extLst>
              </a:tr>
              <a:tr h="64032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Новорожденные на 3-7 день жизни </a:t>
                      </a:r>
                      <a:endParaRPr kumimoji="0" lang="ru-RU" alt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pitchFamily="34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Вакцинация против туберкулеза </a:t>
                      </a:r>
                      <a:endParaRPr kumimoji="0" lang="ru-RU" alt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34573841"/>
                  </a:ext>
                </a:extLst>
              </a:tr>
              <a:tr h="37665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Дети 1 месяц </a:t>
                      </a:r>
                      <a:endParaRPr kumimoji="0" lang="ru-RU" alt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pitchFamily="34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Вторая вакцинация против вирусного гепатита В</a:t>
                      </a:r>
                      <a:endParaRPr kumimoji="0" lang="ru-RU" alt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57340506"/>
                  </a:ext>
                </a:extLst>
              </a:tr>
              <a:tr h="463125"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Дети 2 месяца</a:t>
                      </a:r>
                      <a:endParaRPr kumimoji="0" lang="ru-RU" alt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pitchFamily="34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Третья вакцинация против вирусного гепатита В (группы риска) </a:t>
                      </a:r>
                      <a:endParaRPr kumimoji="0" lang="ru-RU" alt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41387885"/>
                  </a:ext>
                </a:extLst>
              </a:tr>
              <a:tr h="3766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Первая вакцинация против пневмококковой инфекции </a:t>
                      </a:r>
                      <a:endParaRPr kumimoji="0" lang="ru-RU" alt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80510099"/>
                  </a:ext>
                </a:extLst>
              </a:tr>
              <a:tr h="411950">
                <a:tc row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Дети 3 месяца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Первая вакцинация против дифтерии, коклюша, столбняка </a:t>
                      </a:r>
                      <a:endParaRPr kumimoji="0" lang="ru-RU" alt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14575822"/>
                  </a:ext>
                </a:extLst>
              </a:tr>
              <a:tr h="3766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Первая вакцинация против полиомиелита </a:t>
                      </a:r>
                      <a:endParaRPr kumimoji="0" lang="ru-RU" alt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91577983"/>
                  </a:ext>
                </a:extLst>
              </a:tr>
              <a:tr h="12429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Первая вакцинация против гемофильной инфекции </a:t>
                      </a: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типа </a:t>
                      </a:r>
                      <a:r>
                        <a:rPr kumimoji="0" lang="en-US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 </a:t>
                      </a: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группы риска) </a:t>
                      </a:r>
                      <a:endParaRPr kumimoji="0" lang="ru-RU" alt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426837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298477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A93B57CA-BC5F-4C9B-837B-565DC430D93F}"/>
              </a:ext>
            </a:extLst>
          </p:cNvPr>
          <p:cNvSpPr/>
          <p:nvPr/>
        </p:nvSpPr>
        <p:spPr>
          <a:xfrm>
            <a:off x="150607" y="118334"/>
            <a:ext cx="1185492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Times New Roman" panose="02020603050405020304" pitchFamily="18" charset="0"/>
              </a:rPr>
              <a:t>«Национальный календарь профилактических прививок и календарь прививок по эпидемическим показаниям»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xmlns="" id="{98510B62-E3C0-464B-B3FD-9B979BE5B4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10622300"/>
              </p:ext>
            </p:extLst>
          </p:nvPr>
        </p:nvGraphicFramePr>
        <p:xfrm>
          <a:off x="301214" y="1183340"/>
          <a:ext cx="11618258" cy="5475638"/>
        </p:xfrm>
        <a:graphic>
          <a:graphicData uri="http://schemas.openxmlformats.org/drawingml/2006/table">
            <a:tbl>
              <a:tblPr/>
              <a:tblGrid>
                <a:gridCol w="2790435">
                  <a:extLst>
                    <a:ext uri="{9D8B030D-6E8A-4147-A177-3AD203B41FA5}">
                      <a16:colId xmlns:a16="http://schemas.microsoft.com/office/drawing/2014/main" xmlns="" val="1467314310"/>
                    </a:ext>
                  </a:extLst>
                </a:gridCol>
                <a:gridCol w="8827823">
                  <a:extLst>
                    <a:ext uri="{9D8B030D-6E8A-4147-A177-3AD203B41FA5}">
                      <a16:colId xmlns:a16="http://schemas.microsoft.com/office/drawing/2014/main" xmlns="" val="1607998104"/>
                    </a:ext>
                  </a:extLst>
                </a:gridCol>
              </a:tblGrid>
              <a:tr h="391117">
                <a:tc rowSpan="4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Дети 4,5 месяца </a:t>
                      </a:r>
                      <a:endParaRPr kumimoji="0" lang="ru-RU" alt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Вторая вакцинация против дифтерии, коклюша, столбняка </a:t>
                      </a:r>
                      <a:endParaRPr kumimoji="0" lang="ru-RU" alt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92284205"/>
                  </a:ext>
                </a:extLst>
              </a:tr>
              <a:tr h="3911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Вторая вакцинация против </a:t>
                      </a:r>
                      <a:r>
                        <a:rPr kumimoji="0" lang="ru-RU" altLang="ru-RU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гемофильной</a:t>
                      </a: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инфекции </a:t>
                      </a: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типа </a:t>
                      </a:r>
                      <a:r>
                        <a:rPr kumimoji="0" lang="en-US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  <a:endParaRPr kumimoji="0" lang="ru-RU" alt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94986385"/>
                  </a:ext>
                </a:extLst>
              </a:tr>
              <a:tr h="3911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Вторая вакцинация против </a:t>
                      </a: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полиомиелита</a:t>
                      </a:r>
                      <a:endParaRPr kumimoji="0" lang="ru-RU" alt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88050453"/>
                  </a:ext>
                </a:extLst>
              </a:tr>
              <a:tr h="3911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Вторая вакцинация против пневмококковой инфекции </a:t>
                      </a:r>
                      <a:endParaRPr kumimoji="0" lang="ru-RU" alt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09676876"/>
                  </a:ext>
                </a:extLst>
              </a:tr>
              <a:tr h="391117">
                <a:tc rowSpan="4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Дети 6 месяцев </a:t>
                      </a:r>
                      <a:endParaRPr kumimoji="0" lang="ru-RU" alt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Третья вакцинация против дифтерии, коклюша, столбняка</a:t>
                      </a:r>
                      <a:endParaRPr kumimoji="0" lang="ru-RU" alt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67208151"/>
                  </a:ext>
                </a:extLst>
              </a:tr>
              <a:tr h="3911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Третья вакцинация против вирусного гепатита В </a:t>
                      </a:r>
                      <a:endParaRPr kumimoji="0" lang="ru-RU" alt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70172904"/>
                  </a:ext>
                </a:extLst>
              </a:tr>
              <a:tr h="3911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tabLst>
                          <a:tab pos="4638675" algn="l"/>
                        </a:tabLst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tabLst>
                          <a:tab pos="4638675" algn="l"/>
                        </a:tabLst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tabLst>
                          <a:tab pos="4638675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tabLst>
                          <a:tab pos="463867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tabLst>
                          <a:tab pos="463867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tabLst>
                          <a:tab pos="463867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tabLst>
                          <a:tab pos="463867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tabLst>
                          <a:tab pos="463867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tabLst>
                          <a:tab pos="463867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638675" algn="l"/>
                        </a:tabLst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Третья вакцинация против полиомиелита </a:t>
                      </a:r>
                      <a:endParaRPr kumimoji="0" lang="ru-RU" alt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61454982"/>
                  </a:ext>
                </a:extLst>
              </a:tr>
              <a:tr h="3911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tabLst>
                          <a:tab pos="3876675" algn="l"/>
                        </a:tabLst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tabLst>
                          <a:tab pos="3876675" algn="l"/>
                        </a:tabLst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tabLst>
                          <a:tab pos="3876675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tabLst>
                          <a:tab pos="387667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tabLst>
                          <a:tab pos="387667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tabLst>
                          <a:tab pos="387667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tabLst>
                          <a:tab pos="387667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tabLst>
                          <a:tab pos="387667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tabLst>
                          <a:tab pos="387667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876675" algn="l"/>
                        </a:tabLst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Третья вакцинация против </a:t>
                      </a:r>
                      <a:r>
                        <a:rPr kumimoji="0" lang="ru-RU" altLang="ru-RU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гемофильной</a:t>
                      </a: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инфекции</a:t>
                      </a:r>
                      <a:r>
                        <a:rPr kumimoji="0" lang="en-US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типа </a:t>
                      </a:r>
                      <a:r>
                        <a:rPr kumimoji="0" lang="en-US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  <a:endParaRPr kumimoji="0" lang="ru-RU" alt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52192635"/>
                  </a:ext>
                </a:extLst>
              </a:tr>
              <a:tr h="391117"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Дети 12 месяцев </a:t>
                      </a:r>
                      <a:endParaRPr kumimoji="0" lang="ru-RU" alt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Вакцинация против кори, краснухи, эпидемического паротита </a:t>
                      </a:r>
                      <a:endParaRPr kumimoji="0" lang="ru-RU" alt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94681190"/>
                  </a:ext>
                </a:extLst>
              </a:tr>
              <a:tr h="3911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Четвертая вакцинация против вирусного гепатита В (группы риска)</a:t>
                      </a:r>
                      <a:endParaRPr kumimoji="0" lang="ru-RU" alt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79667542"/>
                  </a:ext>
                </a:extLst>
              </a:tr>
              <a:tr h="39111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Дети 15 месяцев </a:t>
                      </a:r>
                      <a:endParaRPr kumimoji="0" lang="ru-RU" alt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Ревакцинация против пневмококковой инфекции </a:t>
                      </a:r>
                      <a:endParaRPr kumimoji="0" lang="ru-RU" alt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86112539"/>
                  </a:ext>
                </a:extLst>
              </a:tr>
              <a:tr h="391117">
                <a:tc row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Дети 18 месяцев</a:t>
                      </a:r>
                      <a:endParaRPr kumimoji="0" lang="ru-RU" alt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Первая ревакцинация против полиомиелита</a:t>
                      </a:r>
                      <a:endParaRPr kumimoji="0" lang="ru-RU" alt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70639436"/>
                  </a:ext>
                </a:extLst>
              </a:tr>
              <a:tr h="3911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Первая ревакцинация против дифтерии, коклюша, столбняка </a:t>
                      </a:r>
                      <a:endParaRPr kumimoji="0" lang="ru-RU" alt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1525945"/>
                  </a:ext>
                </a:extLst>
              </a:tr>
              <a:tr h="3911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Ревакцинация против гемофильной инфекции </a:t>
                      </a: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типа </a:t>
                      </a:r>
                      <a:r>
                        <a:rPr kumimoji="0" lang="en-US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  <a:endParaRPr kumimoji="0" lang="ru-RU" alt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07456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2106566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D59B725C-3C14-4038-88FE-6733B96A5A3A}"/>
              </a:ext>
            </a:extLst>
          </p:cNvPr>
          <p:cNvSpPr/>
          <p:nvPr/>
        </p:nvSpPr>
        <p:spPr>
          <a:xfrm>
            <a:off x="139849" y="129092"/>
            <a:ext cx="1185492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Times New Roman" panose="02020603050405020304" pitchFamily="18" charset="0"/>
              </a:rPr>
              <a:t>«Национальный календарь профилактических прививок и календарь прививок по эпидемическим показаниям»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xmlns="" id="{704AF492-213B-4F83-8582-8F29345358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80259228"/>
              </p:ext>
            </p:extLst>
          </p:nvPr>
        </p:nvGraphicFramePr>
        <p:xfrm>
          <a:off x="283779" y="1241597"/>
          <a:ext cx="11590430" cy="5510733"/>
        </p:xfrm>
        <a:graphic>
          <a:graphicData uri="http://schemas.openxmlformats.org/drawingml/2006/table">
            <a:tbl>
              <a:tblPr/>
              <a:tblGrid>
                <a:gridCol w="4741539">
                  <a:extLst>
                    <a:ext uri="{9D8B030D-6E8A-4147-A177-3AD203B41FA5}">
                      <a16:colId xmlns:a16="http://schemas.microsoft.com/office/drawing/2014/main" xmlns="" val="3615787193"/>
                    </a:ext>
                  </a:extLst>
                </a:gridCol>
                <a:gridCol w="6848891">
                  <a:extLst>
                    <a:ext uri="{9D8B030D-6E8A-4147-A177-3AD203B41FA5}">
                      <a16:colId xmlns:a16="http://schemas.microsoft.com/office/drawing/2014/main" xmlns="" val="3225515253"/>
                    </a:ext>
                  </a:extLst>
                </a:gridCol>
              </a:tblGrid>
              <a:tr h="33857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Дети 20 месяцев </a:t>
                      </a:r>
                      <a:endParaRPr kumimoji="0" lang="ru-RU" alt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Вторая ревакцинация против полиомиелита</a:t>
                      </a:r>
                      <a:endParaRPr kumimoji="0" lang="ru-RU" alt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77084133"/>
                  </a:ext>
                </a:extLst>
              </a:tr>
              <a:tr h="59249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Дети 6 лет </a:t>
                      </a:r>
                      <a:endParaRPr kumimoji="0" lang="ru-RU" alt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Ревакцинация против кори, краснухи, эпидемического паротита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Третья ревакцинация против полиомиелита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02317186"/>
                  </a:ext>
                </a:extLst>
              </a:tr>
              <a:tr h="592497"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Дети 6-7 лет </a:t>
                      </a:r>
                      <a:endParaRPr kumimoji="0" lang="ru-RU" alt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Вторая ревакцинация против дифтерии, столбняка (и последующие </a:t>
                      </a: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cs typeface="Times New Roman" pitchFamily="18" charset="0"/>
                        </a:rPr>
                        <a:t>–</a:t>
                      </a: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анатоксинами с уменьшенным содержанием антигенов) </a:t>
                      </a:r>
                      <a:endParaRPr kumimoji="0" lang="ru-RU" alt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55464295"/>
                  </a:ext>
                </a:extLst>
              </a:tr>
              <a:tr h="3385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Ревакцинация против туберкулеза (БЦЖ)</a:t>
                      </a:r>
                      <a:endParaRPr kumimoji="0" lang="ru-RU" alt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54551437"/>
                  </a:ext>
                </a:extLst>
              </a:tr>
              <a:tr h="35824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Дети 14 лет </a:t>
                      </a:r>
                      <a:endParaRPr kumimoji="0" lang="ru-RU" alt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Третья ревакцинация против дифтерии, столбняка </a:t>
                      </a:r>
                      <a:endParaRPr kumimoji="0" lang="ru-RU" alt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83967549"/>
                  </a:ext>
                </a:extLst>
              </a:tr>
              <a:tr h="59249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Взрослые от 18 лет </a:t>
                      </a:r>
                      <a:endParaRPr kumimoji="0" lang="ru-RU" alt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Ревакцинация против дифтерии, столбняка - каждые 10 лет от момента последней ревакцинации </a:t>
                      </a:r>
                      <a:endParaRPr kumimoji="0" lang="ru-RU" alt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84135353"/>
                  </a:ext>
                </a:extLst>
              </a:tr>
              <a:tr h="84641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Дети от 1 года до </a:t>
                      </a: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 лет (включительно), </a:t>
                      </a: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взрослые от 18 до 55 лет, не привитые </a:t>
                      </a: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ранее против вирусного гепатита В </a:t>
                      </a:r>
                      <a:endParaRPr kumimoji="0" lang="ru-RU" alt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Вакцинация против вирусного гепатита </a:t>
                      </a: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endParaRPr kumimoji="0" lang="ru-RU" alt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47061957"/>
                  </a:ext>
                </a:extLst>
              </a:tr>
              <a:tr h="15787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Дети от 1 года до </a:t>
                      </a: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 </a:t>
                      </a: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лет (включительно), женщины от 18 до </a:t>
                      </a: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 </a:t>
                      </a: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лет (включительно), не болевшие, не привитые, привитые однократно против краснухи, не имеющие сведений о прививках против краснухи </a:t>
                      </a:r>
                      <a:endParaRPr kumimoji="0" lang="ru-RU" alt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Вакцинация против краснухи, ревакцинация против краснухи </a:t>
                      </a:r>
                      <a:endParaRPr kumimoji="0" lang="ru-RU" alt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148214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118242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997DCA10-6E08-4A09-A3C7-BB5B7E1FA578}"/>
              </a:ext>
            </a:extLst>
          </p:cNvPr>
          <p:cNvSpPr/>
          <p:nvPr/>
        </p:nvSpPr>
        <p:spPr>
          <a:xfrm>
            <a:off x="161365" y="96819"/>
            <a:ext cx="1191947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Times New Roman" panose="02020603050405020304" pitchFamily="18" charset="0"/>
              </a:rPr>
              <a:t>«Национальный календарь профилактических прививок и календарь прививок по эпидемическим показаниям»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xmlns="" id="{033E8FD2-5445-45C4-B34F-46EA6EEAB0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00079237"/>
              </p:ext>
            </p:extLst>
          </p:nvPr>
        </p:nvGraphicFramePr>
        <p:xfrm>
          <a:off x="465826" y="1064282"/>
          <a:ext cx="11507638" cy="5491793"/>
        </p:xfrm>
        <a:graphic>
          <a:graphicData uri="http://schemas.openxmlformats.org/drawingml/2006/table">
            <a:tbl>
              <a:tblPr/>
              <a:tblGrid>
                <a:gridCol w="8418914">
                  <a:extLst>
                    <a:ext uri="{9D8B030D-6E8A-4147-A177-3AD203B41FA5}">
                      <a16:colId xmlns:a16="http://schemas.microsoft.com/office/drawing/2014/main" xmlns="" val="1678089876"/>
                    </a:ext>
                  </a:extLst>
                </a:gridCol>
                <a:gridCol w="3088724">
                  <a:extLst>
                    <a:ext uri="{9D8B030D-6E8A-4147-A177-3AD203B41FA5}">
                      <a16:colId xmlns:a16="http://schemas.microsoft.com/office/drawing/2014/main" xmlns="" val="3608988651"/>
                    </a:ext>
                  </a:extLst>
                </a:gridCol>
              </a:tblGrid>
              <a:tr h="211465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Дети от 1 года до </a:t>
                      </a: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 </a:t>
                      </a: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лет </a:t>
                      </a: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(включительно )и </a:t>
                      </a: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взрослые в </a:t>
                      </a: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возрасте от 18 </a:t>
                      </a: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 35 лет (включительно), не болевшие, не привитые, привитые однократно, не имеющие сведения о прививках против кори; взрослые от 36 до 55 лет (включительно), относящиеся к группам риска </a:t>
                      </a: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6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работники медицинских и организаций, осуществляющих образовательную деятельность, организаций торговли, транспорта, коммунальной и социальной сферы; лица, работающие вахтовым методом, и сотрудники государственных контрольных органов в пунктах пропуска через государственную границу Российской Федерации</a:t>
                      </a: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), </a:t>
                      </a: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 болевшие, не привитые, привитые однократно, не имеющие сведений о прививках против кори </a:t>
                      </a:r>
                      <a:endParaRPr kumimoji="0" lang="ru-RU" alt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Вакцинация против кори, ревакцинация против </a:t>
                      </a: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кори</a:t>
                      </a:r>
                      <a:endParaRPr kumimoji="0" lang="ru-RU" alt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23006427"/>
                  </a:ext>
                </a:extLst>
              </a:tr>
              <a:tr h="337713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Дети с 6 месяцев, учащиеся 1-11 классов; </a:t>
                      </a:r>
                      <a:r>
                        <a:rPr lang="ru-RU" sz="16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обучающиеся в профессиональных образовательных организациях и образовательных организациях высшего образования; взрослые, работающие по отдельным профессиям и должностям (работники медицинских организаций и организаций, осуществляющих образовательную деятельность, организаций торговли, транспорта, коммунальной и социальной сферы); лица, работающие вахтовым методом, сотрудники правоохранительных органов и государственных контрольных органов в пунктах пропуска через государственную границу Российской Федерации; работники организаций социального обслуживания и многофункциональных центров; государственные гражданские и муниципальные служащие; беременные женщины; взрослые старше 60 лет; лица, подлежащие призыву на военную службу; лица с хроническими заболеваниями, в том числе с заболеваниями легких, </a:t>
                      </a:r>
                      <a:r>
                        <a:rPr lang="ru-RU" sz="160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сердечно-сосудистыми</a:t>
                      </a:r>
                      <a:r>
                        <a:rPr lang="ru-RU" sz="16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заболеваниями, метаболическими нарушениями и ожирением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Вакцинация против гриппа </a:t>
                      </a:r>
                      <a:endParaRPr kumimoji="0" lang="ru-RU" alt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418228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6697736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67E7BA53-4A76-4C17-8704-1EC34CC8F45C}"/>
              </a:ext>
            </a:extLst>
          </p:cNvPr>
          <p:cNvSpPr/>
          <p:nvPr/>
        </p:nvSpPr>
        <p:spPr>
          <a:xfrm>
            <a:off x="182880" y="129093"/>
            <a:ext cx="1187644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Порядок проведения гражданам профилактических прививок в рамках национального календаря профилактических прививок:</a:t>
            </a:r>
            <a:endParaRPr lang="ru-RU" sz="28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227F6C44-172B-43A0-AF13-85E39223DEC3}"/>
              </a:ext>
            </a:extLst>
          </p:cNvPr>
          <p:cNvSpPr/>
          <p:nvPr/>
        </p:nvSpPr>
        <p:spPr>
          <a:xfrm>
            <a:off x="129397" y="1516421"/>
            <a:ext cx="8115428" cy="44012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spcBef>
                <a:spcPct val="0"/>
              </a:spcBef>
            </a:pP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Профилактические прививки проводятся гражданам в медицинских организациях при наличии лицензии, предусматривающей выполнение работ (услуг) по вакцинации (проведению профилактических прививок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0"/>
              </a:spcBef>
            </a:pPr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0"/>
              </a:spcBef>
            </a:pP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Профилактические прививки проводят медицинские работники, прошедшие обучение по вопросам применения иммунобиологических лекарственных препаратов для иммунопрофилактики, организации проведения вакцинации, техники проведения вакцинации, а также по вопросам оказания медицинской помощи в экстренной и неотложной формах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0"/>
              </a:spcBef>
            </a:pPr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0"/>
              </a:spcBef>
            </a:pP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Профилактические прививки проводятся с использованием иммунобиологических лекарственных препаратов для иммунопрофилактики, зарегистрированных в соответствии с законодательством Российской Федерации, согласно инструкциям по их применению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0"/>
              </a:spcBef>
            </a:pPr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0"/>
              </a:spcBef>
            </a:pP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Перед проведением профилактической прививки лицу, подлежащему вакцинации или ревакцинации, или его законному представителю разъясняется необходимость иммунопрофилактики инфекционных болезней, возможные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поствакцинальные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реакции и осложнения, а также последствия отказа от проведения профилактической прививки и оформляется информированное добровольное согласие на медицинское вмешательство в соответствии с требованиями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  <a:hlinkClick r:id="rId2"/>
              </a:rPr>
              <a:t>статьи 20 Федерального закона от 21 ноября 2011 г. N 323-ФЗ "Об основах охраны здоровья граждан в Российской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  <a:hlinkClick r:id="rId2"/>
              </a:rPr>
              <a:t>Федерации».</a:t>
            </a:r>
            <a:endParaRPr lang="ru-RU" sz="1400" dirty="0" smtClean="0">
              <a:latin typeface="Times New Roman" pitchFamily="18" charset="0"/>
              <a:cs typeface="Times New Roman" pitchFamily="18" charset="0"/>
              <a:hlinkClick r:id="rId2"/>
            </a:endParaRPr>
          </a:p>
          <a:p>
            <a:pPr algn="just">
              <a:spcBef>
                <a:spcPct val="0"/>
              </a:spcBef>
            </a:pPr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xmlns="" id="{C05C9852-2610-405B-ADE8-6165C1AD66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38389" y="1575944"/>
            <a:ext cx="3284670" cy="2463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>
            <a:extLst>
              <a:ext uri="{FF2B5EF4-FFF2-40B4-BE49-F238E27FC236}">
                <a16:creationId xmlns:a16="http://schemas.microsoft.com/office/drawing/2014/main" xmlns="" id="{F363A461-D73A-429E-AE99-D3AE010368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22428" y="4360881"/>
            <a:ext cx="3836894" cy="2158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093335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DCF9F6AE-91E7-4DF7-A0EB-78FB3DA2D483}"/>
              </a:ext>
            </a:extLst>
          </p:cNvPr>
          <p:cNvSpPr/>
          <p:nvPr/>
        </p:nvSpPr>
        <p:spPr>
          <a:xfrm>
            <a:off x="172122" y="150608"/>
            <a:ext cx="1184416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Порядок проведения гражданам профилактических прививок в рамках национального календаря профилактических прививок:</a:t>
            </a:r>
            <a:endParaRPr lang="ru-RU" sz="28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879CADC6-36F6-47A6-A91E-F745A5F0C1BD}"/>
              </a:ext>
            </a:extLst>
          </p:cNvPr>
          <p:cNvSpPr/>
          <p:nvPr/>
        </p:nvSpPr>
        <p:spPr>
          <a:xfrm>
            <a:off x="5099125" y="1699708"/>
            <a:ext cx="6820348" cy="489364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1400" dirty="0" smtClean="0"/>
              <a:t>Все лица, которым должны проводиться профилактические прививки, предварительно подлежат осмотру врачом (фельдшером</a:t>
            </a:r>
            <a:r>
              <a:rPr lang="ru-RU" sz="1400" dirty="0" smtClean="0"/>
              <a:t>).</a:t>
            </a:r>
            <a:endParaRPr lang="ru-RU" sz="1400" dirty="0" smtClean="0"/>
          </a:p>
          <a:p>
            <a:pPr algn="just">
              <a:spcBef>
                <a:spcPct val="0"/>
              </a:spcBef>
            </a:pPr>
            <a:endParaRPr lang="ru-RU" alt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</a:pPr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ru-RU" sz="1400" dirty="0" smtClean="0"/>
              <a:t>При проведении вакцинации и ревакцинации населения используются вакцины, содержащие актуальные для Российской Федерации антигены, позволяющие обеспечить максимальную эффективность иммунизации, по данным мониторинга </a:t>
            </a:r>
            <a:r>
              <a:rPr lang="ru-RU" sz="1400" dirty="0" err="1" smtClean="0"/>
              <a:t>Роспотребнадзора</a:t>
            </a:r>
            <a:r>
              <a:rPr lang="ru-RU" sz="1400" dirty="0" smtClean="0"/>
              <a:t>.</a:t>
            </a:r>
            <a:endParaRPr lang="ru-RU" alt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</a:pPr>
            <a:endParaRPr lang="ru-RU" alt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</a:pPr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ru-RU" sz="1400" dirty="0" smtClean="0"/>
              <a:t>Профилактические прививки могут проводиться с использованием иммунобиологических лекарственных препаратов для иммунопрофилактики, содержащих комбинации вакцин, предназначенных для применения в соответствующие возрастные </a:t>
            </a:r>
            <a:r>
              <a:rPr lang="ru-RU" sz="1400" dirty="0" smtClean="0"/>
              <a:t>периоды.</a:t>
            </a:r>
            <a:endParaRPr lang="ru-RU" alt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</a:pPr>
            <a:endParaRPr lang="ru-RU" alt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</a:pPr>
            <a:r>
              <a:rPr lang="ru-RU" alt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ru-RU" sz="1400" dirty="0" smtClean="0"/>
              <a:t>При изменении сроков вакцинации ее проводят по схемам, предусмотренным национальным календарем профилактических прививок, утвержденным настоящим приказом, настоящим порядком, и в соответствии с инструкциями по применению иммунобиологических лекарственных препаратов для иммунопрофилактики. Допускается введение вакцин (за исключением вакцин для профилактики туберкулеза), применяемых в рамках национального календаря профилактических прививок и календаря профилактических прививок по эпидемическим показаниям, в один день разными шприцами в разные участки тела.</a:t>
            </a:r>
            <a:endParaRPr lang="ru-RU" sz="1400" dirty="0" smtClean="0">
              <a:hlinkClick r:id="rId2"/>
            </a:endParaRPr>
          </a:p>
          <a:p>
            <a:pPr algn="just">
              <a:spcBef>
                <a:spcPct val="0"/>
              </a:spcBef>
            </a:pPr>
            <a:endParaRPr lang="ru-RU" alt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xmlns="" id="{59686B25-BDBE-4E80-8380-7ED5EF433B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2309" y="1535603"/>
            <a:ext cx="3876864" cy="25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xmlns="" id="{DED81247-096F-49E1-9820-011A7DA677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4875" y="4281129"/>
            <a:ext cx="4313357" cy="2426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344989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DEBBFB2D-55F1-4000-97D0-88529F87B0AF}"/>
              </a:ext>
            </a:extLst>
          </p:cNvPr>
          <p:cNvSpPr/>
          <p:nvPr/>
        </p:nvSpPr>
        <p:spPr>
          <a:xfrm>
            <a:off x="225911" y="107576"/>
            <a:ext cx="1176886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Порядок проведения гражданам профилактических прививок в рамках национального календаря профилактических прививок:</a:t>
            </a:r>
            <a:endParaRPr lang="ru-RU" sz="28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CFC0AA1F-51E5-439B-A302-FDA317BD15F8}"/>
              </a:ext>
            </a:extLst>
          </p:cNvPr>
          <p:cNvSpPr/>
          <p:nvPr/>
        </p:nvSpPr>
        <p:spPr>
          <a:xfrm>
            <a:off x="267418" y="2130725"/>
            <a:ext cx="6409426" cy="37856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spcBef>
                <a:spcPct val="0"/>
              </a:spcBef>
            </a:pPr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При проведении вакцинации против вирусного гепатита В детей первого года жизни, против гриппа детей с 6-месячного возраста, обучающихся в общеобразовательных организациях и в профессиональных образовательных организациях, беременных женщин используются иммунобиологические лекарственные препараты для иммунопрофилактики, не содержащие консервантов</a:t>
            </a:r>
            <a:r>
              <a:rPr lang="ru-RU" altLang="ru-RU" sz="1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0"/>
              </a:spcBef>
            </a:pPr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0"/>
              </a:spcBef>
            </a:pP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10.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 Вакцинация против туберкулеза проводится новорожденным на 3-7 день жизни вакциной для профилактики туберкулеза для щадящей первичной вакцинации (БЦЖ-М); в субъектах Российской Федерации с показателями заболеваемости, превышающими 80 на 100 тысяч населения, а также при наличии в окружении новорожденного больных туберкулезом - вакциной для профилактики туберкулеза (БЦЖ). Ревакцинация детям в 6-7 лет проводится вакциной для профилактики туберкулеза (БЦЖ). При отсутствии вакцинации против туберкулеза в родильном доме она может быть проведена в возрасте до 7 лет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туберкулиноотрицательным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детям.</a:t>
            </a:r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0"/>
              </a:spcBef>
            </a:pPr>
            <a:endParaRPr lang="ru-RU" alt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6" name="Picture 6">
            <a:extLst>
              <a:ext uri="{FF2B5EF4-FFF2-40B4-BE49-F238E27FC236}">
                <a16:creationId xmlns:a16="http://schemas.microsoft.com/office/drawing/2014/main" xmlns="" id="{02462C04-80D7-4312-9BBB-9340AA5267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11727" y="3738763"/>
            <a:ext cx="2883049" cy="2914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545E6D98-A72A-4F43-843A-7B454B4D94A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08609" y="1650324"/>
            <a:ext cx="3279932" cy="2731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782477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6D48FE90-16E6-4BAD-A24D-EC3B580B3309}"/>
              </a:ext>
            </a:extLst>
          </p:cNvPr>
          <p:cNvSpPr/>
          <p:nvPr/>
        </p:nvSpPr>
        <p:spPr>
          <a:xfrm>
            <a:off x="247425" y="150608"/>
            <a:ext cx="1173659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Порядок проведения гражданам профилактических прививок в рамках национального календаря профилактических прививок:</a:t>
            </a:r>
            <a:endParaRPr lang="ru-RU" sz="28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BA68D6CD-57CC-429B-AE4F-2C33EF5E431A}"/>
              </a:ext>
            </a:extLst>
          </p:cNvPr>
          <p:cNvSpPr/>
          <p:nvPr/>
        </p:nvSpPr>
        <p:spPr>
          <a:xfrm>
            <a:off x="3614469" y="1533467"/>
            <a:ext cx="8264106" cy="50783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altLang="ru-RU" sz="1400" b="1" dirty="0" smtClean="0">
                <a:latin typeface="Times New Roman" pitchFamily="18" charset="0"/>
                <a:cs typeface="Times New Roman" pitchFamily="18" charset="0"/>
              </a:rPr>
              <a:t>11.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Вакцинация против вирусного гепатита В детей первого года жизни проводится по схеме 0-1-6 (1-я доза - в момент начала вакцинации, 2-я доза - через месяц после 1-й прививки, 3-я доза - через 6 месяцев от начала вакцинации).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Вакцинация против вирусного гепатита В детей, относящихся к группам риска (родившимся от матерей - носителей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HBsAg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больных вирусным гепатитом В или перенесших вирусный гепатит В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третьем триместре беременности, не имеющих результатов обследования на маркеры гепатита В, потребляющих наркотические средства или психотропные вещества, из семей, в которых есть носитель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HBsAg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или больной острым вирусным гепатитом В и хроническими вирусными гепатитами), проводится по схеме 0-1-2-12 (1-я доза - в момент начала вакцинации, 2-я доза - через месяц после 1-й прививки, 3-я доза - через 2 месяца от начала вакцинации, 4-я доза - через 12 месяцев от начала вакцинации).</a:t>
            </a:r>
            <a:endParaRPr lang="ru-RU" alt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0"/>
              </a:spcBef>
            </a:pPr>
            <a:endParaRPr lang="ru-RU" alt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altLang="ru-RU" sz="1400" b="1" dirty="0" smtClean="0">
                <a:latin typeface="Times New Roman" pitchFamily="18" charset="0"/>
                <a:cs typeface="Times New Roman" pitchFamily="18" charset="0"/>
              </a:rPr>
              <a:t>12.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 Против полиомиелита первая, вторая, третья вакцинации детям 3 месяцев, 4,5 месяцев, 6 месяцев жизни и первая ревакцинация против полиомиелита детям 18 месяцев жизни проводятся вакциной для профилактики полиомиелита (инактивированной); вторая и третья ревакцинации против полиомиелита детям 20 месяцев и 6 лет проводятся вакциной для профилактики полиомиелита (живой).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Дети, относящиеся к группе риска (с болезнями нервной системы,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иммунодефицитными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состояниями или анатомическими дефектами, приводящими к резко повышенной опасности заболевания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гемофильной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инфекцией; с аномалиями развития кишечника; с онкологическими заболеваниями и/или длительно получающим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иммуносупрессивную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терапию; дети, рожденные от матерей с ВИЧ-инфекцией; дети с ВИЧ-инфекцией; недоношенные и маловесные дети; дети, находящиеся в домах ребенка), подлежат второй и третьей ревакцинации против полиомиелита в 20 месяцев и 6 лет вакциной для профилактики полиомиелита (инактивированной).</a:t>
            </a:r>
          </a:p>
          <a:p>
            <a:pPr algn="just">
              <a:spcBef>
                <a:spcPct val="0"/>
              </a:spcBef>
            </a:pPr>
            <a:endParaRPr lang="ru-RU" alt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xmlns="" id="{3C8D8B37-D623-4D54-8530-3ED81C3083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1545" y="1607567"/>
            <a:ext cx="3173507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>
            <a:extLst>
              <a:ext uri="{FF2B5EF4-FFF2-40B4-BE49-F238E27FC236}">
                <a16:creationId xmlns:a16="http://schemas.microsoft.com/office/drawing/2014/main" xmlns="" id="{0C9A4E7B-86CD-467C-9DCC-4FFF0120F4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4678" y="4024480"/>
            <a:ext cx="3173507" cy="2078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06558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4415" y="155275"/>
            <a:ext cx="1184406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Порядок проведения гражданам профилактических прививок в рамках национального календаря профилактических прививок:</a:t>
            </a:r>
            <a:endParaRPr lang="ru-RU" sz="28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xmlns="" id="{7C57EDF0-9D9B-4DE1-B97B-13E54B5BB0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7811" y="1762843"/>
            <a:ext cx="3283068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 descr="n/SvT6shJFRFO9B6z7QGeLaA (300×169)">
            <a:extLst>
              <a:ext uri="{FF2B5EF4-FFF2-40B4-BE49-F238E27FC236}">
                <a16:creationId xmlns:a16="http://schemas.microsoft.com/office/drawing/2014/main" xmlns="" id="{A895F424-3779-47B0-B24E-7BE6413BFF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631" y="4145248"/>
            <a:ext cx="3278983" cy="2078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879CADC6-36F6-47A6-A91E-F745A5F0C1BD}"/>
              </a:ext>
            </a:extLst>
          </p:cNvPr>
          <p:cNvSpPr/>
          <p:nvPr/>
        </p:nvSpPr>
        <p:spPr>
          <a:xfrm>
            <a:off x="4123426" y="1759789"/>
            <a:ext cx="7450990" cy="418576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alt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ru-RU" alt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Вакцинация против полиомиелита по эпидемическим показаниям проводится вакциной для профилактики полиомиелита (живой) и вакциной для профилактики полиомиелита (инактивированной). Показаниями для проведения вакцинации по эпидемическим показаниям являются: регистрация заболеваний полиомиелитом, вызванных диким или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вакцинородственным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полиовирусом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выделение дикого или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вакцинородственного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полиовируса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 биологическом материале человека или из объектов окружающей среды, а также при подтвержденной циркуляции дикого или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вакцинородственного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полиовируса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spcBef>
                <a:spcPct val="0"/>
              </a:spcBef>
            </a:pPr>
            <a:endParaRPr lang="ru-RU" alt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altLang="ru-RU" sz="1600" b="1" dirty="0" smtClean="0">
                <a:latin typeface="Times New Roman" pitchFamily="18" charset="0"/>
                <a:cs typeface="Times New Roman" pitchFamily="18" charset="0"/>
              </a:rPr>
              <a:t>14</a:t>
            </a:r>
            <a:r>
              <a:rPr lang="ru-RU" altLang="ru-RU" sz="16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Вакцинация детей от 12 до 17 лет (включительно) против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коронавирусной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инфекции, вызываемой вирусом SARS-CoV-2, проводится добровольно по письменному заявлению одного из родителей (или иного законного представителя).</a:t>
            </a:r>
          </a:p>
          <a:p>
            <a:endParaRPr lang="ru-RU" sz="1400" dirty="0" smtClean="0"/>
          </a:p>
          <a:p>
            <a:endParaRPr lang="ru-RU" sz="1400" dirty="0" smtClean="0"/>
          </a:p>
          <a:p>
            <a:pPr algn="just">
              <a:spcBef>
                <a:spcPct val="0"/>
              </a:spcBef>
            </a:pPr>
            <a:endParaRPr lang="ru-RU" alt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</a:pPr>
            <a:endParaRPr lang="ru-RU" alt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74D34367-A4BC-4357-851B-6580EE9FDCA3}"/>
              </a:ext>
            </a:extLst>
          </p:cNvPr>
          <p:cNvSpPr/>
          <p:nvPr/>
        </p:nvSpPr>
        <p:spPr>
          <a:xfrm>
            <a:off x="268941" y="139849"/>
            <a:ext cx="1181189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ДИФТЕРИЯ:</a:t>
            </a:r>
            <a:endParaRPr lang="ru-RU" sz="4000" dirty="0">
              <a:solidFill>
                <a:srgbClr val="00B050"/>
              </a:solidFill>
            </a:endParaRPr>
          </a:p>
        </p:txBody>
      </p:sp>
      <p:sp>
        <p:nvSpPr>
          <p:cNvPr id="4" name="Скругленный прямоугольник 1">
            <a:extLst>
              <a:ext uri="{FF2B5EF4-FFF2-40B4-BE49-F238E27FC236}">
                <a16:creationId xmlns:a16="http://schemas.microsoft.com/office/drawing/2014/main" xmlns="" id="{F1ACF16C-F70B-4496-9D8E-7F15AD2F78ED}"/>
              </a:ext>
            </a:extLst>
          </p:cNvPr>
          <p:cNvSpPr/>
          <p:nvPr/>
        </p:nvSpPr>
        <p:spPr>
          <a:xfrm>
            <a:off x="268941" y="847736"/>
            <a:ext cx="4292301" cy="5273366"/>
          </a:xfrm>
          <a:prstGeom prst="roundRect">
            <a:avLst>
              <a:gd name="adj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Это инфекционное заболевание, передающееся преимущественно воздушно-капельным путем.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Заболевание вызывает не сам возбудитель, а его токсин.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Образуются пленки                                      на миндалинах, сложность                 при глотании и дыхании, высокая Т и лихорадка.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Опасность: инфекционно-токсический шок, ДВС-синдром,  миокардит, полиневрит, поражение почек, пневмония.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Профилактика: вакцинация!                 3, 4,5 и 6 мес. (18 мес., 6 – 7 и 14 лет, взрослые – каждые 10 лет).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5EAD735C-3BE9-48DD-B0C3-B72A10937921}"/>
              </a:ext>
            </a:extLst>
          </p:cNvPr>
          <p:cNvSpPr/>
          <p:nvPr/>
        </p:nvSpPr>
        <p:spPr>
          <a:xfrm>
            <a:off x="4959276" y="957431"/>
            <a:ext cx="6723530" cy="25545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Начиная с возраста 3 месяцев проводят три прививки вакциной АКДС (коклюш - дифтерия - столбняк) с интервалом 45 дней. Затем в возрасте 18 месяцев делается ревакцинация (4-я доза) АКДС. Последующие прививки против дифтерии и столбняка проводят в 6 – 7 и 14 лет. Поскольку вакцина АКДС чаще других дает реакцию, некоторые родители настаивают на замене АКДС на АДС (дифтерия - столбняк), хотя коклюш для детей первых двух лет жизни представляет большую опасность в связи с высокой частотой развития тяжелых осложнений со стороны легких и нервной системы. Вакцинация детей против дифтерии - основа борьбы этой инфекцией. </a:t>
            </a:r>
            <a:endParaRPr lang="ru-RU" sz="1600" dirty="0"/>
          </a:p>
        </p:txBody>
      </p:sp>
      <p:pic>
        <p:nvPicPr>
          <p:cNvPr id="6" name="Picture 2" descr="Картинки по запросу вакцина АКДС">
            <a:extLst>
              <a:ext uri="{FF2B5EF4-FFF2-40B4-BE49-F238E27FC236}">
                <a16:creationId xmlns:a16="http://schemas.microsoft.com/office/drawing/2014/main" xmlns="" id="{30E828B5-F2CD-42B1-AD0E-C3792D173E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67071" y="3861360"/>
            <a:ext cx="3455988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C:\Documents and Settings\Администратор\Рабочий стол\дифтерия.JPG">
            <a:extLst>
              <a:ext uri="{FF2B5EF4-FFF2-40B4-BE49-F238E27FC236}">
                <a16:creationId xmlns:a16="http://schemas.microsoft.com/office/drawing/2014/main" xmlns="" id="{FEE3A4FE-2153-4FB0-AC5D-DDD8D46F64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86168" y="3598842"/>
            <a:ext cx="3255976" cy="3117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353008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69BE885A-E7D0-4C57-B266-A572EA2A3C58}"/>
              </a:ext>
            </a:extLst>
          </p:cNvPr>
          <p:cNvSpPr/>
          <p:nvPr/>
        </p:nvSpPr>
        <p:spPr>
          <a:xfrm>
            <a:off x="3227294" y="129092"/>
            <a:ext cx="47548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КОКЛЮШ:</a:t>
            </a:r>
            <a:endParaRPr lang="ru-RU" sz="4000" dirty="0">
              <a:solidFill>
                <a:srgbClr val="00B050"/>
              </a:solidFill>
            </a:endParaRPr>
          </a:p>
        </p:txBody>
      </p:sp>
      <p:sp>
        <p:nvSpPr>
          <p:cNvPr id="3" name="Скругленный прямоугольник 4">
            <a:extLst>
              <a:ext uri="{FF2B5EF4-FFF2-40B4-BE49-F238E27FC236}">
                <a16:creationId xmlns:a16="http://schemas.microsoft.com/office/drawing/2014/main" xmlns="" id="{FA9D84D5-EAB8-4E7A-83C0-2A4EA57A263E}"/>
              </a:ext>
            </a:extLst>
          </p:cNvPr>
          <p:cNvSpPr/>
          <p:nvPr/>
        </p:nvSpPr>
        <p:spPr>
          <a:xfrm>
            <a:off x="541469" y="1043492"/>
            <a:ext cx="3912197" cy="541109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Это инфекционное заболевание, передающееся воздушно-капельным путем.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Диагностируется очень сложно, проявляется приступообразным кашлем.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Специфического лечения                                 не существует.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Опасность: дыхательные расстройства, нарушения со стороны органов кровообращения, нервной системы.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Профилактика: вакцинация в 3, 4,5 и 6 мес. (18 мес.).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E0E955C6-B6F8-4F23-9F74-4AD7FAE84AD5}"/>
              </a:ext>
            </a:extLst>
          </p:cNvPr>
          <p:cNvSpPr/>
          <p:nvPr/>
        </p:nvSpPr>
        <p:spPr>
          <a:xfrm>
            <a:off x="4905488" y="1043492"/>
            <a:ext cx="6745044" cy="25545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Начиная с возраста 3 месяцев проводят три прививки вакциной АКДС (коклюш - дифтерия - столбняк) с интервалом 45 дней. Затем в возрасте 18 месяцев делается ревакцинация (4-я доза) АКДС. Последующие прививки против дифтерии и столбняка проводят в 6 – 7 и 14 лет. Поскольку вакцина АКДС чаще других дает реакцию, некоторые родители настаивают на замене АКДС на АДС (дифтерия - столбняк), хотя коклюш для детей первых двух лет жизни представляет большую опасность в связи с высокой частотой развития тяжелых осложнений со стороны легких и нервной системы. Вакцинация детей против дифтерии - основа борьбы этой инфекцией. </a:t>
            </a:r>
            <a:endParaRPr lang="ru-RU" sz="1600" dirty="0"/>
          </a:p>
        </p:txBody>
      </p:sp>
      <p:pic>
        <p:nvPicPr>
          <p:cNvPr id="6" name="Picture 2" descr="Картинки по запросу вакцина АКДС">
            <a:extLst>
              <a:ext uri="{FF2B5EF4-FFF2-40B4-BE49-F238E27FC236}">
                <a16:creationId xmlns:a16="http://schemas.microsoft.com/office/drawing/2014/main" xmlns="" id="{AA5BD11C-569C-4F15-B8B1-0EFE731047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59839" y="3862200"/>
            <a:ext cx="3455988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C:\Documents and Settings\Администратор\Рабочий стол\коклюш.JPG">
            <a:extLst>
              <a:ext uri="{FF2B5EF4-FFF2-40B4-BE49-F238E27FC236}">
                <a16:creationId xmlns:a16="http://schemas.microsoft.com/office/drawing/2014/main" xmlns="" id="{7A1CA5F2-DB95-47D3-BF25-A7945B8E08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92719" y="3804551"/>
            <a:ext cx="3128067" cy="2788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23284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5315360C-0649-4D42-964F-6E6A36533B07}"/>
              </a:ext>
            </a:extLst>
          </p:cNvPr>
          <p:cNvSpPr/>
          <p:nvPr/>
        </p:nvSpPr>
        <p:spPr>
          <a:xfrm>
            <a:off x="3894268" y="139849"/>
            <a:ext cx="398603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СТОЛБНЯК:</a:t>
            </a:r>
            <a:endParaRPr lang="ru-RU" sz="4000" dirty="0">
              <a:solidFill>
                <a:srgbClr val="00B050"/>
              </a:solidFill>
            </a:endParaRPr>
          </a:p>
        </p:txBody>
      </p:sp>
      <p:sp>
        <p:nvSpPr>
          <p:cNvPr id="3" name="Скругленный прямоугольник 4">
            <a:extLst>
              <a:ext uri="{FF2B5EF4-FFF2-40B4-BE49-F238E27FC236}">
                <a16:creationId xmlns:a16="http://schemas.microsoft.com/office/drawing/2014/main" xmlns="" id="{C708A939-80D8-4A09-8263-70075FF8357C}"/>
              </a:ext>
            </a:extLst>
          </p:cNvPr>
          <p:cNvSpPr/>
          <p:nvPr/>
        </p:nvSpPr>
        <p:spPr>
          <a:xfrm>
            <a:off x="279700" y="847735"/>
            <a:ext cx="4292300" cy="493987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Это опасное инфекционное заболевание.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Инфицирование происходит через рану, порез, при травмах, обморожениях.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Проявления: спазм мышц, судороги, контрактуры, «причудливые» позы.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Опасность: летальность очень высока (до 80 %).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Профилактика: вакцинация!!!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Эффективность прививки 95 – 100 %.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9BAF8465-1D72-4C9C-AD63-702D6B4F637E}"/>
              </a:ext>
            </a:extLst>
          </p:cNvPr>
          <p:cNvSpPr/>
          <p:nvPr/>
        </p:nvSpPr>
        <p:spPr>
          <a:xfrm>
            <a:off x="5099125" y="1196752"/>
            <a:ext cx="6813175" cy="25545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Начиная с возраста 3 месяцев проводят три прививки вакциной АКДС (коклюш - дифтерия - столбняк) с интервалом 45 дней. Затем в возрасте 18 месяцев делается ревакцинация (4-я доза) АКДС. Последующие прививки против дифтерии и столбняка проводят в 6 – 7 и 14 лет. Поскольку вакцина АКДС чаще других дает реакцию, некоторые родители настаивают на замене АКДС на АДС (дифтерия - столбняк), хотя коклюш для детей первых двух лет жизни представляет большую опасность в связи с высокой частотой развития тяжелых осложнений со стороны легких и нервной системы. Вакцинация детей против дифтерии - основа борьбы этой инфекцией. </a:t>
            </a:r>
            <a:endParaRPr lang="ru-RU" sz="1600" dirty="0"/>
          </a:p>
        </p:txBody>
      </p:sp>
      <p:pic>
        <p:nvPicPr>
          <p:cNvPr id="5" name="Picture 2" descr="Картинки по запросу вакцина АКДС">
            <a:extLst>
              <a:ext uri="{FF2B5EF4-FFF2-40B4-BE49-F238E27FC236}">
                <a16:creationId xmlns:a16="http://schemas.microsoft.com/office/drawing/2014/main" xmlns="" id="{258DC6D1-0494-4E3F-B8FD-FD12F12015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05712" y="3948262"/>
            <a:ext cx="3455988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>
            <a:extLst>
              <a:ext uri="{FF2B5EF4-FFF2-40B4-BE49-F238E27FC236}">
                <a16:creationId xmlns:a16="http://schemas.microsoft.com/office/drawing/2014/main" xmlns="" id="{A7F3062E-04EB-42FF-91F7-CDB7E3AA61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22607" y="3948263"/>
            <a:ext cx="3664828" cy="2592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682800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B63639DC-33CF-4AC6-9C76-80554D5C7780}"/>
              </a:ext>
            </a:extLst>
          </p:cNvPr>
          <p:cNvSpPr/>
          <p:nvPr/>
        </p:nvSpPr>
        <p:spPr>
          <a:xfrm>
            <a:off x="3162748" y="161365"/>
            <a:ext cx="549715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ПОЛИОМИЕЛИТ:</a:t>
            </a:r>
            <a:endParaRPr lang="ru-RU" sz="4000" dirty="0">
              <a:solidFill>
                <a:srgbClr val="00B050"/>
              </a:solidFill>
            </a:endParaRPr>
          </a:p>
        </p:txBody>
      </p:sp>
      <p:sp>
        <p:nvSpPr>
          <p:cNvPr id="3" name="Скругленный прямоугольник 4">
            <a:extLst>
              <a:ext uri="{FF2B5EF4-FFF2-40B4-BE49-F238E27FC236}">
                <a16:creationId xmlns:a16="http://schemas.microsoft.com/office/drawing/2014/main" xmlns="" id="{8B5DCA13-7AAB-47A5-8BC7-5FA20D84A553}"/>
              </a:ext>
            </a:extLst>
          </p:cNvPr>
          <p:cNvSpPr/>
          <p:nvPr/>
        </p:nvSpPr>
        <p:spPr>
          <a:xfrm>
            <a:off x="225911" y="1021976"/>
            <a:ext cx="4432150" cy="498079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Это острое вирусное заболевание, возбудитель которого поражает серое вещество спинного мозга, вызывая развитие вялых параличей.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Пути передачи: водный, пищевой, контактно-бытовой.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Механизм передачи: фекально-оральный.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Симптомы напоминают ОРВИ, мышечные подергивания, обездвиживание конечности.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Опасность: может привести                          к инвалидности!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Профилактика: вакцинация!                          3, 4,5 и 6 мес. (18 и 20 мес. и </a:t>
            </a:r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лет).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56D8AB8E-E397-4170-A343-5B911AA57ECD}"/>
              </a:ext>
            </a:extLst>
          </p:cNvPr>
          <p:cNvSpPr/>
          <p:nvPr/>
        </p:nvSpPr>
        <p:spPr>
          <a:xfrm>
            <a:off x="4980791" y="1021976"/>
            <a:ext cx="6985298" cy="13234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spcBef>
                <a:spcPct val="0"/>
              </a:spcBef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Вместе с вакциной АКДС начиная с возраста 3 месяцев проводят прививки против полиомиелита: 1-я, 2-я и 3-я вакцинации инактивированной вакциной во избежание возникновения </a:t>
            </a:r>
            <a:r>
              <a:rPr lang="ru-RU" alt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вакцино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-ассоциированного полиомиелита. </a:t>
            </a:r>
            <a:endParaRPr lang="en-US" alt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Первая ревакцинация против полиомиелита в 18 месяцев, 2-я - в 20 месяцев, 3-я - в </a:t>
            </a: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лет. </a:t>
            </a:r>
            <a:endParaRPr lang="en-US" alt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C:\Documents and Settings\Администратор\Рабочий стол\полиомиелит.JPG">
            <a:extLst>
              <a:ext uri="{FF2B5EF4-FFF2-40B4-BE49-F238E27FC236}">
                <a16:creationId xmlns:a16="http://schemas.microsoft.com/office/drawing/2014/main" xmlns="" id="{8144834B-1DF0-4CD8-BA41-BCAA4990FF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80791" y="2941946"/>
            <a:ext cx="2698089" cy="3858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8" descr="Картинки по запросу вакцина полиомиелит">
            <a:extLst>
              <a:ext uri="{FF2B5EF4-FFF2-40B4-BE49-F238E27FC236}">
                <a16:creationId xmlns:a16="http://schemas.microsoft.com/office/drawing/2014/main" xmlns="" id="{D6785970-4718-48DF-9E77-28989EFCFE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13214" y="2941946"/>
            <a:ext cx="3841750" cy="1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0" descr="Картинки по запросу полиомиелит вакцина через рот">
            <a:extLst>
              <a:ext uri="{FF2B5EF4-FFF2-40B4-BE49-F238E27FC236}">
                <a16:creationId xmlns:a16="http://schemas.microsoft.com/office/drawing/2014/main" xmlns="" id="{62AA9006-F131-4F48-AAC5-D4D8573BDA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13214" y="5024059"/>
            <a:ext cx="3841750" cy="180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8846961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C6D014A4-8C29-497F-94A7-E58BE6019843}"/>
              </a:ext>
            </a:extLst>
          </p:cNvPr>
          <p:cNvSpPr/>
          <p:nvPr/>
        </p:nvSpPr>
        <p:spPr>
          <a:xfrm>
            <a:off x="3216536" y="172122"/>
            <a:ext cx="583064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КОРЬ:</a:t>
            </a:r>
            <a:endParaRPr lang="ru-RU" sz="4000" dirty="0">
              <a:solidFill>
                <a:srgbClr val="00B050"/>
              </a:solidFill>
            </a:endParaRPr>
          </a:p>
        </p:txBody>
      </p:sp>
      <p:sp>
        <p:nvSpPr>
          <p:cNvPr id="3" name="Скругленный прямоугольник 5">
            <a:extLst>
              <a:ext uri="{FF2B5EF4-FFF2-40B4-BE49-F238E27FC236}">
                <a16:creationId xmlns:a16="http://schemas.microsoft.com/office/drawing/2014/main" xmlns="" id="{7F3B8242-B71D-4E5F-A43C-347DC8A425CB}"/>
              </a:ext>
            </a:extLst>
          </p:cNvPr>
          <p:cNvSpPr/>
          <p:nvPr/>
        </p:nvSpPr>
        <p:spPr>
          <a:xfrm>
            <a:off x="290455" y="699247"/>
            <a:ext cx="5056095" cy="598663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Это острое инфекционное вирусное заболевание с высоким уровнем восприимчивости.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Болеют чаще дети до 5 лет,                                     в организованных коллективах (детский сад, школа) могут возникать вспышки кори.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У ослабленных детей корь протекает очень тяжело и может привести                        к летальному исходу.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Источник инфекции: больной корью, путь передачи: воздушно-капельный.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Проявления: высокая температура                  до 40, конъюнктивит, воспаление слизистых оболочек полости рта                          и верхних дыхательных путей, сыпь! пятнисто-папулезная чаще на лице, шее, руках и ногах.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Профилактика: вакцинация!                          По плану: в 12 мес. и в 6 лет, взрослые до 35 лет, группы риска до 55 лет.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1A1E5022-04AE-41A9-B183-808A6E93232F}"/>
              </a:ext>
            </a:extLst>
          </p:cNvPr>
          <p:cNvSpPr/>
          <p:nvPr/>
        </p:nvSpPr>
        <p:spPr>
          <a:xfrm>
            <a:off x="5615492" y="1011220"/>
            <a:ext cx="6390042" cy="13234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spcBef>
                <a:spcPct val="0"/>
              </a:spcBef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Вакцинация</a:t>
            </a:r>
            <a:r>
              <a:rPr lang="en-US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проводится в 1 год, повторную дозу вводят перед школой в 6 лет. </a:t>
            </a:r>
            <a:endParaRPr lang="ru-RU" alt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</a:pP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Из-за массового отказа родителей от вакцинации своих детей против кори, на территории Кабардино-Балкарской Республики зарегистрировано 24 случая кори, в том числе 14 детей.</a:t>
            </a:r>
            <a:endParaRPr lang="en-US" alt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Картинки по запросу вакцина корь краснуха паротит">
            <a:extLst>
              <a:ext uri="{FF2B5EF4-FFF2-40B4-BE49-F238E27FC236}">
                <a16:creationId xmlns:a16="http://schemas.microsoft.com/office/drawing/2014/main" xmlns="" id="{EFE0EEA2-8FC6-4C7A-A060-B144FC1DDC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853544" y="4519796"/>
            <a:ext cx="3048001" cy="225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xmlns="" id="{C091365B-78CF-4FB2-AA29-697E6B60F5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95944" y="2728609"/>
            <a:ext cx="3866090" cy="2416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773479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E2B146E1-B9BF-4674-9244-B95E89D0570B}"/>
              </a:ext>
            </a:extLst>
          </p:cNvPr>
          <p:cNvSpPr/>
          <p:nvPr/>
        </p:nvSpPr>
        <p:spPr>
          <a:xfrm>
            <a:off x="2345167" y="193637"/>
            <a:ext cx="675580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КРАСНУХА:</a:t>
            </a:r>
            <a:endParaRPr lang="ru-RU" sz="4000" dirty="0">
              <a:solidFill>
                <a:srgbClr val="00B050"/>
              </a:solidFill>
            </a:endParaRPr>
          </a:p>
        </p:txBody>
      </p:sp>
      <p:sp>
        <p:nvSpPr>
          <p:cNvPr id="3" name="Скругленный прямоугольник 5">
            <a:extLst>
              <a:ext uri="{FF2B5EF4-FFF2-40B4-BE49-F238E27FC236}">
                <a16:creationId xmlns:a16="http://schemas.microsoft.com/office/drawing/2014/main" xmlns="" id="{EB2F49A7-6906-4219-9D48-50ABB563A102}"/>
              </a:ext>
            </a:extLst>
          </p:cNvPr>
          <p:cNvSpPr/>
          <p:nvPr/>
        </p:nvSpPr>
        <p:spPr>
          <a:xfrm>
            <a:off x="172122" y="806825"/>
            <a:ext cx="5497158" cy="594897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Это острое инфекционное вирусное заболевание, </a:t>
            </a:r>
            <a:r>
              <a:rPr lang="ru-RU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высокозаразное</a:t>
            </a: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, которое может привести к выкидышу, преждевременным родам                                   или врожденным дефектам плода.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Дети родившиеся с синдромом врожденной краснухи, могут страдать от нарушений слуха, пороков развития глаз и сердца.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Проявления: слабость, головная боль, повышение Т, боль в горле, катаральные явления, покраснения глаз, увеличение шейных лимфоузлов, сыпь: обильная, не склонная к слиянию, на лице, шее, распространяется на все тело.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Профилактика: вакцинация!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По плану: в 12 мес. и в 6 лет, далее в 18-25 лет только девушки!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Обеспечивает 100 % защиту                                  и позволяет резко сократить количество случаев заболеваний краснухой.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357D5A65-31C7-497A-9C86-A06308940CE7}"/>
              </a:ext>
            </a:extLst>
          </p:cNvPr>
          <p:cNvSpPr/>
          <p:nvPr/>
        </p:nvSpPr>
        <p:spPr>
          <a:xfrm>
            <a:off x="5927464" y="1000462"/>
            <a:ext cx="6092414" cy="1569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spcBef>
                <a:spcPct val="0"/>
              </a:spcBef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национальным проектом «Здоровье» все дети с 5 до 18 лет должны быть вакцинированы против краснухи. </a:t>
            </a:r>
            <a:endParaRPr lang="en-US" alt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цель этой вакцинации - защита будущих матерей от краснухи. В случае заражения беременной женщины краснухой сильно страдает плод - ребенок рождается с множественными уродствами. </a:t>
            </a:r>
          </a:p>
        </p:txBody>
      </p:sp>
      <p:pic>
        <p:nvPicPr>
          <p:cNvPr id="3078" name="Picture 6">
            <a:extLst>
              <a:ext uri="{FF2B5EF4-FFF2-40B4-BE49-F238E27FC236}">
                <a16:creationId xmlns:a16="http://schemas.microsoft.com/office/drawing/2014/main" xmlns="" id="{8F9ED0E2-6957-4D70-8011-633B3C30E7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43971" y="2669061"/>
            <a:ext cx="3082306" cy="2311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>
            <a:extLst>
              <a:ext uri="{FF2B5EF4-FFF2-40B4-BE49-F238E27FC236}">
                <a16:creationId xmlns:a16="http://schemas.microsoft.com/office/drawing/2014/main" xmlns="" id="{BBC2B241-E91D-4671-8FB9-A83BE15B36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00967" y="2697086"/>
            <a:ext cx="2857500" cy="191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Похожее изображение">
            <a:extLst>
              <a:ext uri="{FF2B5EF4-FFF2-40B4-BE49-F238E27FC236}">
                <a16:creationId xmlns:a16="http://schemas.microsoft.com/office/drawing/2014/main" xmlns="" id="{AAD0537F-92EB-4460-9EE8-2B7F97B4BC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503314" y="4671527"/>
            <a:ext cx="2267959" cy="2084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4926926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763B3C34-DC9D-4367-8D83-FF90E63A9F47}"/>
              </a:ext>
            </a:extLst>
          </p:cNvPr>
          <p:cNvSpPr/>
          <p:nvPr/>
        </p:nvSpPr>
        <p:spPr>
          <a:xfrm>
            <a:off x="236668" y="150607"/>
            <a:ext cx="118334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ЭПИДЕМИЧЕСКИЙ ПАРОТИТ:</a:t>
            </a:r>
            <a:endParaRPr lang="ru-RU" sz="4000" dirty="0">
              <a:solidFill>
                <a:srgbClr val="00B050"/>
              </a:solidFill>
            </a:endParaRPr>
          </a:p>
        </p:txBody>
      </p:sp>
      <p:sp>
        <p:nvSpPr>
          <p:cNvPr id="3" name="Скругленный прямоугольник 4">
            <a:extLst>
              <a:ext uri="{FF2B5EF4-FFF2-40B4-BE49-F238E27FC236}">
                <a16:creationId xmlns:a16="http://schemas.microsoft.com/office/drawing/2014/main" xmlns="" id="{8540C94D-861D-4CAF-AAC6-9C3C032A6A27}"/>
              </a:ext>
            </a:extLst>
          </p:cNvPr>
          <p:cNvSpPr/>
          <p:nvPr/>
        </p:nvSpPr>
        <p:spPr>
          <a:xfrm>
            <a:off x="121920" y="858493"/>
            <a:ext cx="4611445" cy="584889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Это инфекция, вызываемая вирусом, поражающим слюнные железы и нервные клетки.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Путь передачи: воздушно-капельный, иногда контактно-бытовой.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Проявления: высокая Т, интоксикация, припухлость                         и болезненность в околоушной области, головная боль, озноб.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Болеют преимущественно дети                   5-15 лет, чаще мальчики.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Инкубационный период 18-20 дней.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Опасность: развитие осложнений: менингит, орхит (бесплодие!), отит.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Специфического лечения                          не существует.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Профилактика: вакцинация                в 12 мес. и в 6 лет.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4F62A74D-C2AB-412D-8282-AE094439DA2B}"/>
              </a:ext>
            </a:extLst>
          </p:cNvPr>
          <p:cNvSpPr/>
          <p:nvPr/>
        </p:nvSpPr>
        <p:spPr>
          <a:xfrm>
            <a:off x="5066851" y="1000462"/>
            <a:ext cx="6852621" cy="1569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spcBef>
                <a:spcPct val="0"/>
              </a:spcBef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Вирус паротита нередко поражает поджелудочную железу (вызывает панкреатит) или оболочки мозга (менингит), также может поражать половые железы (яички и яичники), воспаление которых приводит к бесплодию. </a:t>
            </a:r>
            <a:endParaRPr lang="en-US" alt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Предупредить последние осложнения для родителей весьма желательно, тем более, что вакцина практически не дает реакции и осложнений.</a:t>
            </a:r>
            <a:endParaRPr lang="ru-RU" sz="1600" dirty="0"/>
          </a:p>
        </p:txBody>
      </p:sp>
      <p:pic>
        <p:nvPicPr>
          <p:cNvPr id="5" name="Picture 2" descr="Картинки по запросу вакцина корь краснуха паротит">
            <a:extLst>
              <a:ext uri="{FF2B5EF4-FFF2-40B4-BE49-F238E27FC236}">
                <a16:creationId xmlns:a16="http://schemas.microsoft.com/office/drawing/2014/main" xmlns="" id="{09BDA667-A7B1-4FB9-B90E-D4F9E14CCE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878646" y="4390929"/>
            <a:ext cx="3100645" cy="2292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xmlns="" id="{EA1810DC-4FB4-40EB-852A-68DFFA8724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97598" y="2750819"/>
            <a:ext cx="3981048" cy="2488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091164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B53EF941-3D11-4431-98CD-F1378B570832}"/>
              </a:ext>
            </a:extLst>
          </p:cNvPr>
          <p:cNvSpPr/>
          <p:nvPr/>
        </p:nvSpPr>
        <p:spPr>
          <a:xfrm>
            <a:off x="3205779" y="150607"/>
            <a:ext cx="48839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ГЕПАТИТ В:</a:t>
            </a:r>
            <a:endParaRPr lang="ru-RU" sz="4000" dirty="0">
              <a:solidFill>
                <a:srgbClr val="00B050"/>
              </a:solidFill>
            </a:endParaRPr>
          </a:p>
        </p:txBody>
      </p:sp>
      <p:sp>
        <p:nvSpPr>
          <p:cNvPr id="3" name="Скругленный прямоугольник 4">
            <a:extLst>
              <a:ext uri="{FF2B5EF4-FFF2-40B4-BE49-F238E27FC236}">
                <a16:creationId xmlns:a16="http://schemas.microsoft.com/office/drawing/2014/main" xmlns="" id="{6E9AB38E-E6EB-4AF2-9C97-AD4CA295F7A9}"/>
              </a:ext>
            </a:extLst>
          </p:cNvPr>
          <p:cNvSpPr/>
          <p:nvPr/>
        </p:nvSpPr>
        <p:spPr>
          <a:xfrm>
            <a:off x="376518" y="1183341"/>
            <a:ext cx="3657600" cy="505397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Это вирусная инфекция, поражающая печень и передающаяся через кровь.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Симптомы могут не проявляться.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Опасность: переход инфекции                                в хроническую форму.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Профилактика: вакцинация всех детей (0, 1, 6 мес.), взрослых из групп риска.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E99F64F8-48F0-4EBB-BB1C-6291CD0DD5CB}"/>
              </a:ext>
            </a:extLst>
          </p:cNvPr>
          <p:cNvSpPr/>
          <p:nvPr/>
        </p:nvSpPr>
        <p:spPr>
          <a:xfrm>
            <a:off x="4410635" y="1183341"/>
            <a:ext cx="7530353" cy="23083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spcBef>
                <a:spcPct val="0"/>
              </a:spcBef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Вакцинация начинается в роддоме в день рождения ребенка, 2-я прививка – через 1 месяц, 3-я - в 6 месяцев. Поскольку дети, рожденные матерями-носителями вируса гепатита В очень часто инфицируются во время родов их вакцинация начинается в первый день жизни с последующими прививками в возрасте 1, 2 и 12 месяцев. </a:t>
            </a:r>
          </a:p>
          <a:p>
            <a:pPr algn="just">
              <a:spcBef>
                <a:spcPct val="0"/>
              </a:spcBef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проведения иммунизации против гепатита В детей первого года жизни рекомендуется использовать вакцину, не содержащую консервант (</a:t>
            </a:r>
            <a:r>
              <a:rPr lang="ru-RU" alt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тиомерсал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spcBef>
                <a:spcPct val="0"/>
              </a:spcBef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Вакцинация против гепатита В приводит к развитию длительного иммунитета. Поэтому прививки, проведенные в детстве, будут предупреждать заболевания в течение жизни.</a:t>
            </a:r>
          </a:p>
        </p:txBody>
      </p:sp>
      <p:pic>
        <p:nvPicPr>
          <p:cNvPr id="5" name="Picture 2" descr="C:\Documents and Settings\Администратор\Рабочий стол\гепатит В.JPG">
            <a:extLst>
              <a:ext uri="{FF2B5EF4-FFF2-40B4-BE49-F238E27FC236}">
                <a16:creationId xmlns:a16="http://schemas.microsoft.com/office/drawing/2014/main" xmlns="" id="{B78B4B62-0F67-4D85-8514-05FD1811D0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42093" y="3704155"/>
            <a:ext cx="3496236" cy="2394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Картинки по запросу вакцина против гепатита">
            <a:extLst>
              <a:ext uri="{FF2B5EF4-FFF2-40B4-BE49-F238E27FC236}">
                <a16:creationId xmlns:a16="http://schemas.microsoft.com/office/drawing/2014/main" xmlns="" id="{15156D33-D143-4FF9-9E72-DCE96D2519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46304" y="4301736"/>
            <a:ext cx="3994684" cy="2210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7109576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EE5AEA39-8C27-454B-8AEE-3D59D32CF8D0}"/>
              </a:ext>
            </a:extLst>
          </p:cNvPr>
          <p:cNvSpPr/>
          <p:nvPr/>
        </p:nvSpPr>
        <p:spPr>
          <a:xfrm>
            <a:off x="3732904" y="118334"/>
            <a:ext cx="439586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ТУБЕРКУЛЕЗ:</a:t>
            </a:r>
            <a:endParaRPr lang="ru-RU" sz="4000" dirty="0">
              <a:solidFill>
                <a:srgbClr val="00B050"/>
              </a:solidFill>
            </a:endParaRPr>
          </a:p>
        </p:txBody>
      </p:sp>
      <p:sp>
        <p:nvSpPr>
          <p:cNvPr id="3" name="Скругленный прямоугольник 5">
            <a:extLst>
              <a:ext uri="{FF2B5EF4-FFF2-40B4-BE49-F238E27FC236}">
                <a16:creationId xmlns:a16="http://schemas.microsoft.com/office/drawing/2014/main" xmlns="" id="{14ECE9E6-F871-4A22-AA72-BEA3BD8A8EB0}"/>
              </a:ext>
            </a:extLst>
          </p:cNvPr>
          <p:cNvSpPr/>
          <p:nvPr/>
        </p:nvSpPr>
        <p:spPr>
          <a:xfrm>
            <a:off x="161365" y="699247"/>
            <a:ext cx="5034579" cy="604041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Это хроническое инфекционное заболевание, которое передается здоровому человеку от больного при кашле, чихании, разговоре.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Может поражать любой орган,                     но чаще – легкие.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Один больной активной формой туберкулеза за год может заразить до 10-15 человек!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Проявления: повышение температуры, снижение аппетита, боль в груди, ночная потливость, слабость, утомляемость, похудение, кашель более 2-х недель, одышка.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Профилактика: вакцинация БЦЖ!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При рождении  и в 7 лет, у детей - регулярно р. Манту или </a:t>
            </a:r>
            <a:r>
              <a:rPr lang="ru-RU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Диаскинтест</a:t>
            </a: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, у взрослых – ежегодно ФГ!, ЗОЖ, отказ от курения, личная гигиена.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16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8F79ACD0-92A0-4423-878A-864E94884260}"/>
              </a:ext>
            </a:extLst>
          </p:cNvPr>
          <p:cNvSpPr/>
          <p:nvPr/>
        </p:nvSpPr>
        <p:spPr>
          <a:xfrm>
            <a:off x="5464886" y="946673"/>
            <a:ext cx="6486860" cy="1569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Начинают прививки вакциной БЦЖ в возрасте 3-7 дней. В возрасте 7 и 14 лет детям с отрицательной реакцией Манту (возможное свидетельство снижения иммунитета) делают ревакцинацию. Вакцинация БЦЖ защищает ребенка от заболевания наиболее тяжелыми формами туберкулеза; в России заболеваемость туберкулезом привитых детей в 15 раз меньше, чем не привитых. </a:t>
            </a:r>
            <a:endParaRPr lang="ru-RU" sz="1600" dirty="0"/>
          </a:p>
        </p:txBody>
      </p:sp>
      <p:pic>
        <p:nvPicPr>
          <p:cNvPr id="5" name="Picture 2" descr="C:\Documents and Settings\Администратор\Рабочий стол\туберкулез.JPG">
            <a:extLst>
              <a:ext uri="{FF2B5EF4-FFF2-40B4-BE49-F238E27FC236}">
                <a16:creationId xmlns:a16="http://schemas.microsoft.com/office/drawing/2014/main" xmlns="" id="{5F0C391D-E276-40B8-9C0A-CDA4CCDDBD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30381" y="2846384"/>
            <a:ext cx="2959102" cy="2241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Картинки по запросу вакцина БЦЖ">
            <a:extLst>
              <a:ext uri="{FF2B5EF4-FFF2-40B4-BE49-F238E27FC236}">
                <a16:creationId xmlns:a16="http://schemas.microsoft.com/office/drawing/2014/main" xmlns="" id="{D46764DC-129F-4FCC-915C-9AB280BF83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54501" y="4654621"/>
            <a:ext cx="3476134" cy="1896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97767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E0620579-550A-48C7-89BD-6B7EF8E77B5A}"/>
              </a:ext>
            </a:extLst>
          </p:cNvPr>
          <p:cNvSpPr/>
          <p:nvPr/>
        </p:nvSpPr>
        <p:spPr>
          <a:xfrm>
            <a:off x="268942" y="161365"/>
            <a:ext cx="1180113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РОТАВИРУСНАЯ ИНФЕКЦИЯ:</a:t>
            </a:r>
            <a:endParaRPr lang="ru-RU" sz="4000" dirty="0">
              <a:solidFill>
                <a:srgbClr val="00B050"/>
              </a:solidFill>
            </a:endParaRPr>
          </a:p>
        </p:txBody>
      </p:sp>
      <p:sp>
        <p:nvSpPr>
          <p:cNvPr id="3" name="Скругленный прямоугольник 4">
            <a:extLst>
              <a:ext uri="{FF2B5EF4-FFF2-40B4-BE49-F238E27FC236}">
                <a16:creationId xmlns:a16="http://schemas.microsoft.com/office/drawing/2014/main" xmlns="" id="{79E16DBE-88BE-47C5-94A8-87C301F140DB}"/>
              </a:ext>
            </a:extLst>
          </p:cNvPr>
          <p:cNvSpPr/>
          <p:nvPr/>
        </p:nvSpPr>
        <p:spPr>
          <a:xfrm>
            <a:off x="268941" y="957431"/>
            <a:ext cx="4711849" cy="56477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Это вирусное инфекционное заболевание с острым течением.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Инкубационный период 1-5 дней.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Путь передачи – контактно-бытовой, водный, пищевой.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Механизм передачи: фекально-оральный.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Проявления: высокая Т, диарея, рвота, слабость, потеря аппетита, насморк, боль в горле.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Опасность: обезвоживание, сердечно-сосудистые заболевания, в детских коллективах могут быть вспышки.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Специфического лечения                                  не существует.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Профилактика: вакцинация, соблюдение правил личной гигиены.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Documents and Settings\Администратор\Рабочий стол\ротавирус.JPG">
            <a:extLst>
              <a:ext uri="{FF2B5EF4-FFF2-40B4-BE49-F238E27FC236}">
                <a16:creationId xmlns:a16="http://schemas.microsoft.com/office/drawing/2014/main" xmlns="" id="{65E4411C-BAFE-4D14-85CB-5FC8EA5E0C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53330" y="869251"/>
            <a:ext cx="4027338" cy="3859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D7C8D469-E1B3-4352-9E72-A157A74F9D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33630" y="3539489"/>
            <a:ext cx="3289429" cy="3157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646332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EC8CC653-9EBC-471A-91DD-1DD9AFBD0D8D}"/>
              </a:ext>
            </a:extLst>
          </p:cNvPr>
          <p:cNvSpPr/>
          <p:nvPr/>
        </p:nvSpPr>
        <p:spPr>
          <a:xfrm>
            <a:off x="204395" y="182880"/>
            <a:ext cx="1183341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ГЕМОФИЛЬНАЯ ИНФЕКЦИЯ:</a:t>
            </a:r>
            <a:endParaRPr lang="ru-RU" sz="4000" dirty="0">
              <a:solidFill>
                <a:srgbClr val="00B050"/>
              </a:solidFill>
            </a:endParaRPr>
          </a:p>
        </p:txBody>
      </p:sp>
      <p:sp>
        <p:nvSpPr>
          <p:cNvPr id="3" name="Скругленный прямоугольник 5">
            <a:extLst>
              <a:ext uri="{FF2B5EF4-FFF2-40B4-BE49-F238E27FC236}">
                <a16:creationId xmlns:a16="http://schemas.microsoft.com/office/drawing/2014/main" xmlns="" id="{364A01D4-8942-4AFE-BDDF-A10CE43543A1}"/>
              </a:ext>
            </a:extLst>
          </p:cNvPr>
          <p:cNvSpPr/>
          <p:nvPr/>
        </p:nvSpPr>
        <p:spPr>
          <a:xfrm>
            <a:off x="204395" y="890766"/>
            <a:ext cx="4754880" cy="578435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Это острое инфекционное заболевание, вызываемое гемофильной палочкой.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Поражает преимущественно органы дыхания, ЦНС, характеризуется развитием гнойных очагов                                      в различных органах.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Источник – больной человек; путь передачи – воздушно-капельный.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Болеют чаще дети 6 мес. – 4 года.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Проявления: гнойный менингит, острая пневмония, сепсис, воспаление подкожной клетчатки, </a:t>
            </a:r>
            <a:r>
              <a:rPr lang="ru-RU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эпиглоттит</a:t>
            </a: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, гнойный артрит.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Профилактика: вакцинация!                            По плану в 3, 4,5 и 6 месяцев, ревакцинация в 18 месяцев.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A75F3248-AA5C-407B-AD26-221C1BA3B351}"/>
              </a:ext>
            </a:extLst>
          </p:cNvPr>
          <p:cNvSpPr/>
          <p:nvPr/>
        </p:nvSpPr>
        <p:spPr>
          <a:xfrm>
            <a:off x="5138568" y="1054250"/>
            <a:ext cx="6899238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spcBef>
                <a:spcPct val="0"/>
              </a:spcBef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АКТ-ХИБ,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Хиберикс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комбинированная вакцина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Пентаксим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в состав которой входит  дифтерийная, столбнячная, коклюшная, полиомиелитная 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гемофильная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вакцины. </a:t>
            </a:r>
            <a:endParaRPr lang="ru-RU" alt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C:\Documents and Settings\Администратор\Рабочий стол\гемофильная.JPG">
            <a:extLst>
              <a:ext uri="{FF2B5EF4-FFF2-40B4-BE49-F238E27FC236}">
                <a16:creationId xmlns:a16="http://schemas.microsoft.com/office/drawing/2014/main" xmlns="" id="{E49C97CC-E256-4968-AEB7-B43EAD26C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01024" y="3675010"/>
            <a:ext cx="2665812" cy="3000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Картинки по запросу вакцина против Акт-ХИБ">
            <a:extLst>
              <a:ext uri="{FF2B5EF4-FFF2-40B4-BE49-F238E27FC236}">
                <a16:creationId xmlns:a16="http://schemas.microsoft.com/office/drawing/2014/main" xmlns="" id="{C3F6AA4F-CAAF-4983-8B68-A5F52FAAB7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81863" y="4206143"/>
            <a:ext cx="3969678" cy="2093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C:\Users\Irina\Desktop\pentaksim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44927" y="2169005"/>
            <a:ext cx="3692107" cy="180718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0344293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C80599F5-E496-410A-85EB-DA1BE1AFA847}"/>
              </a:ext>
            </a:extLst>
          </p:cNvPr>
          <p:cNvSpPr/>
          <p:nvPr/>
        </p:nvSpPr>
        <p:spPr>
          <a:xfrm>
            <a:off x="2624866" y="118334"/>
            <a:ext cx="70570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ГРИПП:</a:t>
            </a:r>
            <a:endParaRPr lang="ru-RU" sz="4000" dirty="0">
              <a:solidFill>
                <a:srgbClr val="00B050"/>
              </a:solidFill>
            </a:endParaRPr>
          </a:p>
        </p:txBody>
      </p:sp>
      <p:sp>
        <p:nvSpPr>
          <p:cNvPr id="3" name="Скругленный прямоугольник 5">
            <a:extLst>
              <a:ext uri="{FF2B5EF4-FFF2-40B4-BE49-F238E27FC236}">
                <a16:creationId xmlns:a16="http://schemas.microsoft.com/office/drawing/2014/main" xmlns="" id="{0E02E327-6359-49ED-A9F4-FE14F273668A}"/>
              </a:ext>
            </a:extLst>
          </p:cNvPr>
          <p:cNvSpPr/>
          <p:nvPr/>
        </p:nvSpPr>
        <p:spPr>
          <a:xfrm>
            <a:off x="376517" y="666974"/>
            <a:ext cx="4959275" cy="578636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Это острое инфекционное вирусное заболевание дыхательных путей, передающееся воздушно-капельным путем.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Источник инфекции – больной человек.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Проявления: резкий подъем температуры выше 38, головная боль, ломота в мышцах и суставах, слабость, могут присоединиться: боль в горле, кашель, расстройства ЖКТ, боль при движении глаз.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При первых признаках заболевания необходимо: остаться дома, вызвать врача, постельный режим, обильное питье.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Профилактика: вакцинация ежегодно для всех начиная с 6 месяцев! ЗОЖ, личная гигиена, избегать контактов                с больными людьми.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xmlns="" id="{2A9897EB-B8E3-4592-9F37-1491A8DA0A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3116" y="866561"/>
            <a:ext cx="3087547" cy="3087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>
            <a:extLst>
              <a:ext uri="{FF2B5EF4-FFF2-40B4-BE49-F238E27FC236}">
                <a16:creationId xmlns:a16="http://schemas.microsoft.com/office/drawing/2014/main" xmlns="" id="{1EBC3C02-E5DA-46B2-8101-7DCE19092C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73726" y="3763160"/>
            <a:ext cx="4107411" cy="2825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463173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AC64C3FB-538D-4A5D-A13F-9D6026E9CD04}"/>
              </a:ext>
            </a:extLst>
          </p:cNvPr>
          <p:cNvSpPr/>
          <p:nvPr/>
        </p:nvSpPr>
        <p:spPr>
          <a:xfrm>
            <a:off x="225911" y="172122"/>
            <a:ext cx="1175810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ПНЕВМОКОККОВАЯ ИНФЕКЦИЯ:</a:t>
            </a:r>
            <a:endParaRPr lang="ru-RU" sz="4000" dirty="0">
              <a:solidFill>
                <a:srgbClr val="00B050"/>
              </a:solidFill>
            </a:endParaRPr>
          </a:p>
        </p:txBody>
      </p:sp>
      <p:sp>
        <p:nvSpPr>
          <p:cNvPr id="3" name="Скругленный прямоугольник 7">
            <a:extLst>
              <a:ext uri="{FF2B5EF4-FFF2-40B4-BE49-F238E27FC236}">
                <a16:creationId xmlns:a16="http://schemas.microsoft.com/office/drawing/2014/main" xmlns="" id="{21CDDB5D-F3FB-43C6-ABF2-F3ED7A6350CF}"/>
              </a:ext>
            </a:extLst>
          </p:cNvPr>
          <p:cNvSpPr/>
          <p:nvPr/>
        </p:nvSpPr>
        <p:spPr>
          <a:xfrm>
            <a:off x="225911" y="880008"/>
            <a:ext cx="3442447" cy="433745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r>
              <a:rPr lang="ru-RU" sz="1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Пневмококк – это микроб овальной формы, окруженный плотной капсулой.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Вызывает такие заболевания: пневмония, менингит, отит, гайморит, сепсис.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Источник инфекции – больной человек или носитель.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Пути передачи: воздушно-капельный, контактно-бытовой.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Группы риска: дети до 2 лет, недоношенные дети, лица                               с хроническими заболеваниями,                        с ослабленным иммунитетом.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Профилактика: вакцинация! (2, 4,5 и 15 мес.).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Для всех с 2 месяцев, ЗОЖ, укрепление иммунитета, избегать контактов с больными людьми.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D088AF9B-D64A-4756-97D3-1EFA784EEA88}"/>
              </a:ext>
            </a:extLst>
          </p:cNvPr>
          <p:cNvSpPr/>
          <p:nvPr/>
        </p:nvSpPr>
        <p:spPr>
          <a:xfrm>
            <a:off x="3847381" y="1014289"/>
            <a:ext cx="8244215" cy="181588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России зарегистрированы и применяются в основном два вида 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пневмококковых вакцин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13-валентная конъюгированная вакцина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Превенар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Пфайзер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США), защищает от наиболее тяжелых форм инфекции у младенцев;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полисахаридная вакцина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Пневмо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23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Санофи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Франция) - вводится при необходимости для расширения защиты.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Вакцина вводится внутримышечно в переднебоковую поверхность бедра у младенцев, а для детей старше 3 лет и взрослых – дельтовидная мышца.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3" descr="C:\Documents and Settings\Администратор\Рабочий стол\ухо пневмо.JPG">
            <a:extLst>
              <a:ext uri="{FF2B5EF4-FFF2-40B4-BE49-F238E27FC236}">
                <a16:creationId xmlns:a16="http://schemas.microsoft.com/office/drawing/2014/main" xmlns="" id="{9F6B11FF-2436-4A82-B19B-674672850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5911" y="5290895"/>
            <a:ext cx="1259216" cy="1567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Documents and Settings\Администратор\Рабочий стол\нос пневмо.JPG">
            <a:extLst>
              <a:ext uri="{FF2B5EF4-FFF2-40B4-BE49-F238E27FC236}">
                <a16:creationId xmlns:a16="http://schemas.microsoft.com/office/drawing/2014/main" xmlns="" id="{9E2946C4-58E0-4872-9E37-AA59EF5B50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36460" y="5290894"/>
            <a:ext cx="1875444" cy="1567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Картинки по запросу вакцина пневмо 23">
            <a:extLst>
              <a:ext uri="{FF2B5EF4-FFF2-40B4-BE49-F238E27FC236}">
                <a16:creationId xmlns:a16="http://schemas.microsoft.com/office/drawing/2014/main" xmlns="" id="{6C626984-06B4-46E8-8BE7-8D5F15C22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88969" y="4645697"/>
            <a:ext cx="3895725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Картинки по запросу вакцина превенар">
            <a:extLst>
              <a:ext uri="{FF2B5EF4-FFF2-40B4-BE49-F238E27FC236}">
                <a16:creationId xmlns:a16="http://schemas.microsoft.com/office/drawing/2014/main" xmlns="" id="{5115D3C3-38F8-44D5-BC1E-9A9F1CCCDD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05305" y="4156366"/>
            <a:ext cx="3751659" cy="2502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8159151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6DEDAB46-DDB0-4D27-A5F6-034C10C9CDE4}"/>
              </a:ext>
            </a:extLst>
          </p:cNvPr>
          <p:cNvSpPr/>
          <p:nvPr/>
        </p:nvSpPr>
        <p:spPr>
          <a:xfrm>
            <a:off x="193638" y="118334"/>
            <a:ext cx="1187644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МЕНИНГОКОККОВАЯ ИНФЕКЦИЯ:</a:t>
            </a:r>
            <a:endParaRPr lang="ru-RU" sz="4000" dirty="0">
              <a:solidFill>
                <a:srgbClr val="00B050"/>
              </a:solidFill>
            </a:endParaRPr>
          </a:p>
        </p:txBody>
      </p:sp>
      <p:sp>
        <p:nvSpPr>
          <p:cNvPr id="3" name="Скругленный прямоугольник 6">
            <a:extLst>
              <a:ext uri="{FF2B5EF4-FFF2-40B4-BE49-F238E27FC236}">
                <a16:creationId xmlns:a16="http://schemas.microsoft.com/office/drawing/2014/main" xmlns="" id="{E39EA7A5-8F95-4D69-A003-524DB276CF0C}"/>
              </a:ext>
            </a:extLst>
          </p:cNvPr>
          <p:cNvSpPr/>
          <p:nvPr/>
        </p:nvSpPr>
        <p:spPr>
          <a:xfrm>
            <a:off x="193638" y="944554"/>
            <a:ext cx="4227755" cy="579511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Это острое инфекционное заболевание, вызываемое менингококком, протекающее с разнообразными проявлениями.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Источник – больной человек                         или носитель.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Путь передачи: воздушно-капельный при тесном контакте.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Проявления: от бессимптомного носительства, до тяжелых форм: повышение температуры, судороги, сыпь по всему телу, «звездчатая», геморрагическая.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Профилактика: ЗОЖ, избегать контактов с больными людьми, выявление и санация носителей, вакцинация контактных в очагах!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0AACC839-C828-4FCE-93EC-7195FC7D793F}"/>
              </a:ext>
            </a:extLst>
          </p:cNvPr>
          <p:cNvSpPr/>
          <p:nvPr/>
        </p:nvSpPr>
        <p:spPr>
          <a:xfrm>
            <a:off x="4722607" y="1054249"/>
            <a:ext cx="7078531" cy="181588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России представлено несколько вакцин: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Менинго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А+С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» (Полисахаридная менингококковая вакцина А+С, против серотипов A и C)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Менцевакс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» (полисахаридная четырехвалентная, против серотипов A, C,W и Y) с ревакцинацией каждые 3 года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Менактра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» (конъюгированная четырехвалентная, против серотипов A, C,W и Y)) с ревакцинацией раз в 10 лет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8" name="Picture 2" descr="Менактра» вакцина менингококковая A, C, Y, W-135 | Инструкция по применению  | купить в ММК Формед - прямые поставк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53453" y="4469893"/>
            <a:ext cx="3709060" cy="2007256"/>
          </a:xfrm>
          <a:prstGeom prst="rect">
            <a:avLst/>
          </a:prstGeom>
          <a:noFill/>
        </p:spPr>
      </p:pic>
      <p:pic>
        <p:nvPicPr>
          <p:cNvPr id="14340" name="Picture 4" descr="Вакцина менингококковая группы А, НПО «Микроген» | Инструкция по применению  | купить в ММК Формед - прямые поставк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71140" y="3064536"/>
            <a:ext cx="3438644" cy="22860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0879503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135ABD45-3A86-4604-B11B-F2BAA4589A77}"/>
              </a:ext>
            </a:extLst>
          </p:cNvPr>
          <p:cNvSpPr/>
          <p:nvPr/>
        </p:nvSpPr>
        <p:spPr>
          <a:xfrm>
            <a:off x="1108039" y="139849"/>
            <a:ext cx="958506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ВЕТРЯНАЯ ОСПА:</a:t>
            </a:r>
            <a:endParaRPr lang="ru-RU" sz="4000" dirty="0">
              <a:solidFill>
                <a:srgbClr val="00B050"/>
              </a:solidFill>
            </a:endParaRPr>
          </a:p>
        </p:txBody>
      </p:sp>
      <p:sp>
        <p:nvSpPr>
          <p:cNvPr id="3" name="Скругленный прямоугольник 4">
            <a:extLst>
              <a:ext uri="{FF2B5EF4-FFF2-40B4-BE49-F238E27FC236}">
                <a16:creationId xmlns:a16="http://schemas.microsoft.com/office/drawing/2014/main" xmlns="" id="{49D9651B-414C-47E4-999F-451D770B4FEC}"/>
              </a:ext>
            </a:extLst>
          </p:cNvPr>
          <p:cNvSpPr/>
          <p:nvPr/>
        </p:nvSpPr>
        <p:spPr>
          <a:xfrm>
            <a:off x="258183" y="946673"/>
            <a:ext cx="4163209" cy="550666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Это острое инфекционное вирусное заболевание.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Источник инфекции – больной человек.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Путь передачи: воздушно-капельный.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Болеют чаще дети 6 мес. – 7 лет, инкубационный период 21 день.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Проявления: повышение температуры, </a:t>
            </a:r>
            <a:r>
              <a:rPr lang="ru-RU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папуловезикулезная</a:t>
            </a: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сыпь                           по всему телу.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Профилактика: ЗОЖ, избегать контакта с больными, вакцинация только групп риска!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E6659597-3E40-4AF0-8273-3394C9850621}"/>
              </a:ext>
            </a:extLst>
          </p:cNvPr>
          <p:cNvSpPr/>
          <p:nvPr/>
        </p:nvSpPr>
        <p:spPr>
          <a:xfrm>
            <a:off x="4980791" y="1075765"/>
            <a:ext cx="6723530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Вакцинация с 12 месяцев, в первую очередь у лиц отнесенных к группам высокого риска, не болевших ветряной оспой и не привитых ранее. </a:t>
            </a:r>
            <a:endParaRPr lang="ru-RU" sz="1600" dirty="0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xmlns="" id="{2128C92C-C40D-4842-93EA-2BDFA0E4FC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98099" y="1775646"/>
            <a:ext cx="6072330" cy="2711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>
            <a:extLst>
              <a:ext uri="{FF2B5EF4-FFF2-40B4-BE49-F238E27FC236}">
                <a16:creationId xmlns:a16="http://schemas.microsoft.com/office/drawing/2014/main" xmlns="" id="{FF2D35D7-7001-45DE-8069-8D70B3B0B9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06118" y="4629638"/>
            <a:ext cx="3327699" cy="2088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>
            <a:extLst>
              <a:ext uri="{FF2B5EF4-FFF2-40B4-BE49-F238E27FC236}">
                <a16:creationId xmlns:a16="http://schemas.microsoft.com/office/drawing/2014/main" xmlns="" id="{A93C5295-297E-45D9-A23C-A480AD3F72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7699" y="4602743"/>
            <a:ext cx="3624932" cy="2115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788396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97AA0EC5-380C-4CDA-8600-038165C922CA}"/>
              </a:ext>
            </a:extLst>
          </p:cNvPr>
          <p:cNvSpPr/>
          <p:nvPr/>
        </p:nvSpPr>
        <p:spPr>
          <a:xfrm>
            <a:off x="139849" y="118334"/>
            <a:ext cx="1185492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ВИРУС ПАПИЛЛОМЫ ЧЕЛОВЕКА:</a:t>
            </a:r>
            <a:endParaRPr lang="ru-RU" sz="4000" dirty="0">
              <a:solidFill>
                <a:srgbClr val="00B050"/>
              </a:solidFill>
            </a:endParaRPr>
          </a:p>
        </p:txBody>
      </p:sp>
      <p:sp>
        <p:nvSpPr>
          <p:cNvPr id="3" name="Скругленный прямоугольник 5">
            <a:extLst>
              <a:ext uri="{FF2B5EF4-FFF2-40B4-BE49-F238E27FC236}">
                <a16:creationId xmlns:a16="http://schemas.microsoft.com/office/drawing/2014/main" xmlns="" id="{99F51472-6956-4ECE-8D12-A87671C02871}"/>
              </a:ext>
            </a:extLst>
          </p:cNvPr>
          <p:cNvSpPr/>
          <p:nvPr/>
        </p:nvSpPr>
        <p:spPr>
          <a:xfrm>
            <a:off x="197224" y="826219"/>
            <a:ext cx="4536141" cy="578973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Это семейство вирусов, вызывающих у человека появление бородавок, папиллом, рака шейки матки и половых органов.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Путь передачи: половой, ВПЧ активируется при снижении иммунитета.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ВПЧ является основной причиной рака шейки матки!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Проявления: бородавки                             на ладонях и подошвах, остроконечные кондиломы                          на слизистых или половых органах, рак шейки матки.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Профилактика: вакцинация! Все дети 11-14 лет!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FCEA5F08-A23E-480A-8C62-D68268F65BA7}"/>
              </a:ext>
            </a:extLst>
          </p:cNvPr>
          <p:cNvSpPr/>
          <p:nvPr/>
        </p:nvSpPr>
        <p:spPr>
          <a:xfrm>
            <a:off x="4959274" y="946673"/>
            <a:ext cx="7035502" cy="23083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spcBef>
                <a:spcPct val="0"/>
              </a:spcBef>
            </a:pPr>
            <a:r>
              <a:rPr lang="ru-RU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ГАРДАСИЛ 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вакцина (в инъекционной форме), которая помогает защитить от следующих заболеваний, вызываемых вирусом папилломы человека (ВПЧ) 6, 11, 16 и 18 типов: </a:t>
            </a:r>
          </a:p>
          <a:p>
            <a:pPr algn="just">
              <a:spcBef>
                <a:spcPct val="0"/>
              </a:spcBef>
              <a:buFontTx/>
              <a:buChar char="-"/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Рак шейки матки (рак нижнего отдела матки); </a:t>
            </a:r>
          </a:p>
          <a:p>
            <a:pPr algn="just">
              <a:spcBef>
                <a:spcPct val="0"/>
              </a:spcBef>
              <a:buFontTx/>
              <a:buChar char="-"/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Патологические и предраковые изменения шейки матки (т. е. такие изменения клеток шейки матки, при которых существует риск их трансформации в опухолевые), выявляемые с помощью теста Папаниколау; </a:t>
            </a:r>
          </a:p>
          <a:p>
            <a:pPr algn="just">
              <a:spcBef>
                <a:spcPct val="0"/>
              </a:spcBef>
              <a:buFontTx/>
              <a:buChar char="-"/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Генитальные бородавки (кондиломы); </a:t>
            </a:r>
          </a:p>
          <a:p>
            <a:pPr algn="just">
              <a:spcBef>
                <a:spcPct val="0"/>
              </a:spcBef>
              <a:buFontTx/>
              <a:buChar char="-"/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Рак влагалища и рак вульвы (наружных половых органов).</a:t>
            </a:r>
            <a:endParaRPr lang="ru-RU" sz="1600" dirty="0"/>
          </a:p>
        </p:txBody>
      </p:sp>
      <p:pic>
        <p:nvPicPr>
          <p:cNvPr id="5124" name="Picture 4">
            <a:extLst>
              <a:ext uri="{FF2B5EF4-FFF2-40B4-BE49-F238E27FC236}">
                <a16:creationId xmlns:a16="http://schemas.microsoft.com/office/drawing/2014/main" xmlns="" id="{71709FB9-39DF-486F-9D65-9AE177CDA7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27461" y="3375450"/>
            <a:ext cx="2883052" cy="2002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>
            <a:extLst>
              <a:ext uri="{FF2B5EF4-FFF2-40B4-BE49-F238E27FC236}">
                <a16:creationId xmlns:a16="http://schemas.microsoft.com/office/drawing/2014/main" xmlns="" id="{B52B3C87-7083-4657-A926-DB5EFF7649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23819" y="5030094"/>
            <a:ext cx="6906411" cy="1827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>
            <a:extLst>
              <a:ext uri="{FF2B5EF4-FFF2-40B4-BE49-F238E27FC236}">
                <a16:creationId xmlns:a16="http://schemas.microsoft.com/office/drawing/2014/main" xmlns="" id="{45EA98DC-627F-4DCB-91F6-7CC0DA98B5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327341" y="2834642"/>
            <a:ext cx="1667435" cy="2501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182059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4C500017-4F5C-4469-84F0-179D168C4CF7}"/>
              </a:ext>
            </a:extLst>
          </p:cNvPr>
          <p:cNvSpPr/>
          <p:nvPr/>
        </p:nvSpPr>
        <p:spPr>
          <a:xfrm>
            <a:off x="2280621" y="129092"/>
            <a:ext cx="744429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ВИДЫ ВАКЦИН:</a:t>
            </a:r>
            <a:endParaRPr lang="ru-RU" sz="4000" dirty="0">
              <a:solidFill>
                <a:srgbClr val="00B050"/>
              </a:solidFill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C310B937-A226-4A83-BB2F-89086385910E}"/>
              </a:ext>
            </a:extLst>
          </p:cNvPr>
          <p:cNvSpPr/>
          <p:nvPr/>
        </p:nvSpPr>
        <p:spPr>
          <a:xfrm>
            <a:off x="204395" y="836978"/>
            <a:ext cx="11779624" cy="573144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b="1" u="sng" dirty="0">
                <a:solidFill>
                  <a:srgbClr val="383838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1) Живые вакцины.</a:t>
            </a:r>
            <a:r>
              <a:rPr lang="ru-RU" dirty="0">
                <a:solidFill>
                  <a:srgbClr val="38383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Содержат ослабленный живой микроорганизм. Примером могут служить вакцины против полиомиелита, кори, свинки, краснухи или туберкулеза. Могут быть получены путем селекции (БЦЖ, гриппозная). Они способны размножаться в организме и вызывать вакцинальный процесс, формируя невосприимчивость.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b="1" u="sng" dirty="0">
                <a:solidFill>
                  <a:srgbClr val="383838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2) Инактивированные (убитые) вакцины.</a:t>
            </a:r>
            <a:r>
              <a:rPr lang="ru-RU" dirty="0">
                <a:solidFill>
                  <a:srgbClr val="38383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Содержат убитый целый микроорганизм (против коклюша, против бешенства, против вирусного гепатита А), их убивают физическими (температура, радиация, ультрафиолетовый свет) или химическими (спирт, формальдегид) методами. Такие вакцины </a:t>
            </a:r>
            <a:r>
              <a:rPr lang="ru-RU" dirty="0" err="1">
                <a:solidFill>
                  <a:srgbClr val="38383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реактогенны</a:t>
            </a:r>
            <a:r>
              <a:rPr lang="ru-RU" dirty="0">
                <a:solidFill>
                  <a:srgbClr val="38383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применяются мало (коклюшная, против гепатита А).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b="1" u="sng" dirty="0">
                <a:solidFill>
                  <a:srgbClr val="383838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3) Химические вакцины.</a:t>
            </a:r>
            <a:r>
              <a:rPr lang="ru-RU" dirty="0">
                <a:solidFill>
                  <a:srgbClr val="38383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Содержат компоненты клеточной стенки или других частей возбудителя, как например против коклюша, против гемофильной инфекции или против менингококковой инфекции.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b="1" u="sng" dirty="0">
                <a:solidFill>
                  <a:srgbClr val="383838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4) Анатоксины.</a:t>
            </a:r>
            <a:r>
              <a:rPr lang="ru-RU" dirty="0">
                <a:solidFill>
                  <a:srgbClr val="38383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Вакцины, содержащие токсин (яд) продуцируемый бактериями. В результате такой обработки токсические свойства утрачиваются, но остаются </a:t>
            </a:r>
            <a:r>
              <a:rPr lang="ru-RU" dirty="0" err="1">
                <a:solidFill>
                  <a:srgbClr val="38383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иммуногенные</a:t>
            </a:r>
            <a:r>
              <a:rPr lang="ru-RU" dirty="0">
                <a:solidFill>
                  <a:srgbClr val="38383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Примером могут служить вакцины против дифтерии и столбняка.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b="1" u="sng" dirty="0">
                <a:solidFill>
                  <a:srgbClr val="383838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5) Векторные вакцины.</a:t>
            </a:r>
            <a:r>
              <a:rPr lang="ru-RU" dirty="0">
                <a:solidFill>
                  <a:srgbClr val="38383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Полученные методами генной инженерии. Пример вакцина против вирусного гепатита B, против ротавирусной инфекции.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b="1" u="sng" dirty="0">
                <a:solidFill>
                  <a:srgbClr val="383838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6) Синтетические вакцины</a:t>
            </a:r>
            <a:r>
              <a:rPr lang="ru-RU" dirty="0">
                <a:solidFill>
                  <a:srgbClr val="38383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представляют собой искусственно созданные антигенные детерминанты микроорганизмов.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b="1" u="sng" dirty="0">
                <a:solidFill>
                  <a:srgbClr val="383838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7) Ассоциированные вакцины.</a:t>
            </a:r>
            <a:r>
              <a:rPr lang="ru-RU" dirty="0">
                <a:solidFill>
                  <a:srgbClr val="38383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Вакцины различных типов, содержащие несколько компонентов (АКДС).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41430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7D8D7945-05BA-4671-BCB9-2EAD48FDD029}"/>
              </a:ext>
            </a:extLst>
          </p:cNvPr>
          <p:cNvSpPr/>
          <p:nvPr/>
        </p:nvSpPr>
        <p:spPr>
          <a:xfrm>
            <a:off x="139849" y="193638"/>
            <a:ext cx="11887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МЕТОДЫ ИММУНИЗАЦИИ:</a:t>
            </a:r>
            <a:endParaRPr lang="ru-RU" sz="4000" dirty="0">
              <a:solidFill>
                <a:srgbClr val="00B050"/>
              </a:solidFill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84B672D4-BEE7-46FE-B740-C47013CB8159}"/>
              </a:ext>
            </a:extLst>
          </p:cNvPr>
          <p:cNvSpPr/>
          <p:nvPr/>
        </p:nvSpPr>
        <p:spPr>
          <a:xfrm>
            <a:off x="236668" y="1021977"/>
            <a:ext cx="7067774" cy="52629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spcBef>
                <a:spcPct val="0"/>
              </a:spcBef>
            </a:pP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Орально (живая полиомиелитная вакцина).  </a:t>
            </a:r>
          </a:p>
          <a:p>
            <a:pPr algn="just">
              <a:spcBef>
                <a:spcPct val="0"/>
              </a:spcBef>
              <a:buFont typeface="Calibri" panose="020F0502020204030204" pitchFamily="34" charset="0"/>
              <a:buAutoNum type="arabicPeriod"/>
            </a:pPr>
            <a:endParaRPr lang="ru-RU" alt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</a:pP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Подкожно (коревая, краснушная, </a:t>
            </a:r>
            <a:r>
              <a:rPr lang="ru-RU" alt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паротитная</a:t>
            </a: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spcBef>
                <a:spcPct val="0"/>
              </a:spcBef>
              <a:buFont typeface="Calibri" panose="020F0502020204030204" pitchFamily="34" charset="0"/>
              <a:buAutoNum type="arabicPeriod"/>
            </a:pPr>
            <a:endParaRPr lang="ru-RU" alt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</a:pP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Внутримышечно (АКДС, АДС, АДС-М, ГЕПАТИТ В и др.).</a:t>
            </a:r>
          </a:p>
          <a:p>
            <a:pPr algn="just">
              <a:spcBef>
                <a:spcPct val="0"/>
              </a:spcBef>
            </a:pP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Оптимальным местом введения для детей первых трех лет жизни является верхненаружная поверхность средней трети части бедра; для детей старше 3-х лет и взрослых - дельтовидная мышца. </a:t>
            </a:r>
          </a:p>
          <a:p>
            <a:pPr algn="just">
              <a:spcBef>
                <a:spcPct val="0"/>
              </a:spcBef>
            </a:pPr>
            <a:endParaRPr lang="ru-RU" alt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</a:pP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alt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Внутрикожно</a:t>
            </a: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накожно (</a:t>
            </a:r>
            <a:r>
              <a:rPr lang="ru-RU" alt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туляремийная</a:t>
            </a: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реакция Манту, БЦЖ, БЦЖ-М).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xmlns="" id="{03EA9384-A23F-4854-B5E8-E3D6B0E166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63969" y="1021977"/>
            <a:ext cx="4237169" cy="2824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>
            <a:extLst>
              <a:ext uri="{FF2B5EF4-FFF2-40B4-BE49-F238E27FC236}">
                <a16:creationId xmlns:a16="http://schemas.microsoft.com/office/drawing/2014/main" xmlns="" id="{BFD44C53-0B28-4F17-BB7B-DEF55545FD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63969" y="3967209"/>
            <a:ext cx="4237169" cy="2648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876120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CCAC506A-258D-493A-92EE-910B670725B0}"/>
              </a:ext>
            </a:extLst>
          </p:cNvPr>
          <p:cNvSpPr/>
          <p:nvPr/>
        </p:nvSpPr>
        <p:spPr>
          <a:xfrm>
            <a:off x="333487" y="118334"/>
            <a:ext cx="1160750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Опровергнем некоторые мифы о </a:t>
            </a:r>
            <a:r>
              <a:rPr lang="ru-RU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вакцинации:</a:t>
            </a:r>
            <a:endParaRPr lang="ru-RU" sz="32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6444BA79-A095-4E29-952C-09CA78078FEE}"/>
              </a:ext>
            </a:extLst>
          </p:cNvPr>
          <p:cNvSpPr/>
          <p:nvPr/>
        </p:nvSpPr>
        <p:spPr>
          <a:xfrm>
            <a:off x="298981" y="770998"/>
            <a:ext cx="11726241" cy="59400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342900" indent="-342900" algn="just">
              <a:buSzPts val="1800"/>
              <a:buFont typeface="Arial" panose="020B0604020202020204" pitchFamily="34" charset="0"/>
              <a:buChar char="•"/>
            </a:pP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МИФ №1 </a:t>
            </a:r>
            <a:r>
              <a:rPr lang="ru-RU" sz="2000" b="1" dirty="0" smtClean="0"/>
              <a:t>Сейчас предлагают так много вакцин – это перегрузка иммунной системы ребенка! </a:t>
            </a:r>
          </a:p>
          <a:p>
            <a:pPr marL="342900" indent="-342900" algn="just">
              <a:buSzPts val="1800"/>
              <a:buFont typeface="Arial" panose="020B0604020202020204" pitchFamily="34" charset="0"/>
              <a:buChar char="•"/>
            </a:pPr>
            <a:r>
              <a:rPr lang="ru-RU" sz="2000" i="1" dirty="0" smtClean="0"/>
              <a:t>На самом деле, антигены в вакцинах составляют лишь небольшую часть от тех, с которыми организму ребенка приходится сталкиваться ежедневно. Если бы прививки могли бы ослаблять детский иммунитет, то микроорганизмы, постоянно присутствующие в воздухе, и вовсе бы его уничтожили.</a:t>
            </a:r>
          </a:p>
          <a:p>
            <a:pPr marL="342900" indent="-342900" algn="just">
              <a:buSzPts val="1800"/>
              <a:buFont typeface="Arial" panose="020B0604020202020204" pitchFamily="34" charset="0"/>
              <a:buChar char="•"/>
            </a:pP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МИФ №2 </a:t>
            </a:r>
            <a:r>
              <a:rPr lang="ru-RU" sz="2000" b="1" dirty="0" smtClean="0"/>
              <a:t>Иммунная система ребенка не созрела, поэтому ставить  прививки, которые влияют на иммунитет, опасно</a:t>
            </a:r>
          </a:p>
          <a:p>
            <a:pPr marL="342900" indent="-342900" algn="just">
              <a:buSzPts val="1800"/>
            </a:pPr>
            <a:r>
              <a:rPr lang="ru-RU" sz="2000" dirty="0" smtClean="0"/>
              <a:t>      </a:t>
            </a:r>
            <a:r>
              <a:rPr lang="ru-RU" sz="2000" i="1" dirty="0" smtClean="0"/>
              <a:t>Прививочный календарь составлен так, чтобы обеспечивать для ребенка максимальную защиту. Нет никаких доказательств того, что, увеличив интервал между прививками, их можно сделать более безопасными. К тому же, к трем месяцам у малыша исчезает иммунитет, который через плаценту во время беременности  передала ему мама, и он становится абсолютно беззащитен перед окружающим его миром вирусов и бактерий.</a:t>
            </a:r>
          </a:p>
          <a:p>
            <a:pPr marL="342900" indent="-342900" algn="just">
              <a:buSzPts val="1800"/>
            </a:pP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МИФ №3 </a:t>
            </a:r>
            <a:r>
              <a:rPr lang="ru-RU" sz="2000" b="1" dirty="0" smtClean="0"/>
              <a:t>Вакцины производят из токсичных веществ.</a:t>
            </a:r>
          </a:p>
          <a:p>
            <a:pPr marL="342900" indent="-342900" algn="just">
              <a:buSzPts val="1800"/>
            </a:pPr>
            <a:r>
              <a:rPr lang="ru-RU" sz="2000" b="1" dirty="0" smtClean="0"/>
              <a:t>     </a:t>
            </a:r>
            <a:r>
              <a:rPr lang="ru-RU" sz="2000" i="1" dirty="0" smtClean="0"/>
              <a:t> На самом деле, вакцина – это вода с растворенными в ней антигенами и вспомогательными веществами, которые стабилизируют раствор и повышают эффективность препарата. Многие годы использования этих консервантов подтвердили их  безопасность для организма.</a:t>
            </a:r>
          </a:p>
          <a:p>
            <a:pPr marL="342900" indent="-342900" algn="just">
              <a:buSzPts val="1800"/>
            </a:pP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МИФ №4 </a:t>
            </a:r>
            <a:r>
              <a:rPr lang="ru-RU" sz="2000" b="1" dirty="0" smtClean="0"/>
              <a:t>Зачем прививаться от того, чем никто уже не болеет.</a:t>
            </a:r>
          </a:p>
          <a:p>
            <a:pPr marL="342900" indent="-342900" algn="just">
              <a:buSzPts val="1800"/>
            </a:pPr>
            <a:r>
              <a:rPr lang="ru-RU" sz="2000" b="1" dirty="0" smtClean="0"/>
              <a:t>      </a:t>
            </a:r>
            <a:r>
              <a:rPr lang="ru-RU" sz="2000" i="1" dirty="0" smtClean="0"/>
              <a:t>На самом деле, современное положение – результат массовой многолетней вакцинации  всего населения планеты. В настоящее время полностью  ликвидирована только натуральная оспа</a:t>
            </a:r>
            <a:endParaRPr lang="ru-RU" alt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Картинки по запросу отказ от прививок">
            <a:extLst>
              <a:ext uri="{FF2B5EF4-FFF2-40B4-BE49-F238E27FC236}">
                <a16:creationId xmlns:a16="http://schemas.microsoft.com/office/drawing/2014/main" xmlns="" id="{905AF936-0A97-4CA8-9150-B1373EC648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3517" y="764718"/>
            <a:ext cx="607444" cy="606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Картинки по запросу отказ от прививок">
            <a:extLst>
              <a:ext uri="{FF2B5EF4-FFF2-40B4-BE49-F238E27FC236}">
                <a16:creationId xmlns:a16="http://schemas.microsoft.com/office/drawing/2014/main" xmlns="" id="{8141DAE4-2112-4AE6-8B5A-9124B9281F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179" y="4232534"/>
            <a:ext cx="573561" cy="573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Картинки по запросу отказ от прививок">
            <a:extLst>
              <a:ext uri="{FF2B5EF4-FFF2-40B4-BE49-F238E27FC236}">
                <a16:creationId xmlns:a16="http://schemas.microsoft.com/office/drawing/2014/main" xmlns="" id="{A1CFD5C3-ED51-4558-BB39-E60517E0C9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3741" y="5561002"/>
            <a:ext cx="572912" cy="572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Картинки по запросу отказ от прививок">
            <a:extLst>
              <a:ext uri="{FF2B5EF4-FFF2-40B4-BE49-F238E27FC236}">
                <a16:creationId xmlns:a16="http://schemas.microsoft.com/office/drawing/2014/main" xmlns="" id="{905AF936-0A97-4CA8-9150-B1373EC648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6521" y="2193828"/>
            <a:ext cx="607444" cy="606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6647830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677CABCE-2ADB-45AB-967A-2D3CD97AEAE5}"/>
              </a:ext>
            </a:extLst>
          </p:cNvPr>
          <p:cNvSpPr/>
          <p:nvPr/>
        </p:nvSpPr>
        <p:spPr>
          <a:xfrm>
            <a:off x="355002" y="279700"/>
            <a:ext cx="7487323" cy="63709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spcBef>
                <a:spcPct val="0"/>
              </a:spcBef>
            </a:pPr>
            <a:r>
              <a:rPr lang="ru-RU" altLang="ru-RU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Times New Roman" panose="02020603050405020304" pitchFamily="18" charset="0"/>
              </a:rPr>
              <a:t>СЛЕДУЕТ ОБРАТИТЬ ВНИМАНИЕ</a:t>
            </a:r>
            <a:r>
              <a:rPr lang="ru-RU" altLang="ru-RU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то, что отсутствие профилактических прививок влечет за собой в соответствии с пунктом 2 статьи 5 Федерального закона от 17 сентября 1998 г. № 157-ФЗ «Об иммунопрофилактике инфекционных болезней» следующее:</a:t>
            </a:r>
          </a:p>
          <a:p>
            <a:pPr algn="just">
              <a:spcBef>
                <a:spcPct val="0"/>
              </a:spcBef>
            </a:pP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FontTx/>
              <a:buChar char="•"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запрет для граждан на выезд в страны, которые требуют конкретных профилактических прививок; </a:t>
            </a:r>
            <a:endParaRPr lang="en-US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FontTx/>
              <a:buChar char="•"/>
            </a:pP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FontTx/>
              <a:buChar char="•"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временный отказ в приеме граждан в образовательные и оздоровительные учреждения;</a:t>
            </a:r>
            <a:endParaRPr lang="en-US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FontTx/>
              <a:buChar char="•"/>
            </a:pP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FontTx/>
              <a:buChar char="•"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отказ в приеме граждан на работы или отстранение граждан от работ, выполнение которых связано </a:t>
            </a:r>
            <a:b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высоким риском заболевания инфекционными болезнями.</a:t>
            </a: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xmlns="" id="{11F06DA5-85EA-4191-B26D-355BFED744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74327" y="588981"/>
            <a:ext cx="3662671" cy="5680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578799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Irina\Desktop\d5526da620f72ead5164116ac11477c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4039" y="124286"/>
            <a:ext cx="9360692" cy="6618303"/>
          </a:xfrm>
          <a:prstGeom prst="rect">
            <a:avLst/>
          </a:prstGeom>
          <a:noFill/>
        </p:spPr>
      </p:pic>
      <p:sp>
        <p:nvSpPr>
          <p:cNvPr id="4" name="Скругленный прямоугольник 5">
            <a:extLst>
              <a:ext uri="{FF2B5EF4-FFF2-40B4-BE49-F238E27FC236}">
                <a16:creationId xmlns:a16="http://schemas.microsoft.com/office/drawing/2014/main" xmlns="" id="{99F51472-6956-4ECE-8D12-A87671C02871}"/>
              </a:ext>
            </a:extLst>
          </p:cNvPr>
          <p:cNvSpPr/>
          <p:nvPr/>
        </p:nvSpPr>
        <p:spPr>
          <a:xfrm>
            <a:off x="9513753" y="1109709"/>
            <a:ext cx="2178138" cy="370332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/>
            <a:endParaRPr lang="ru-RU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7503710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599</TotalTime>
  <Words>3576</Words>
  <Application>Microsoft Office PowerPoint</Application>
  <PresentationFormat>Произвольный</PresentationFormat>
  <Paragraphs>270</Paragraphs>
  <Slides>32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Тема Office</vt:lpstr>
      <vt:lpstr>Иммунизация детей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Мысник Юлия Николаевна</dc:creator>
  <cp:lastModifiedBy>Irina</cp:lastModifiedBy>
  <cp:revision>103</cp:revision>
  <dcterms:created xsi:type="dcterms:W3CDTF">2020-01-30T06:51:19Z</dcterms:created>
  <dcterms:modified xsi:type="dcterms:W3CDTF">2023-09-01T08:30:54Z</dcterms:modified>
</cp:coreProperties>
</file>